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5" r:id="rId18"/>
  </p:sldIdLst>
  <p:sldSz cx="18288000" cy="10287000"/>
  <p:notesSz cx="6858000" cy="9144000"/>
  <p:embeddedFontLst>
    <p:embeddedFont>
      <p:font typeface="Mokoto" panose="020B0604020202020204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0623"/>
    <a:srgbClr val="000000"/>
    <a:srgbClr val="1A0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4" d="100"/>
          <a:sy n="54" d="100"/>
        </p:scale>
        <p:origin x="498" y="1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5B6F14-207A-4756-93BB-B234F35217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65F3A37-1BA6-4513-8549-313B24DBC173}">
      <dgm:prSet/>
      <dgm:spPr/>
      <dgm:t>
        <a:bodyPr/>
        <a:lstStyle/>
        <a:p>
          <a:pPr>
            <a:defRPr cap="all"/>
          </a:pPr>
          <a:endParaRPr lang="en-US" dirty="0"/>
        </a:p>
      </dgm:t>
    </dgm:pt>
    <dgm:pt modelId="{3987ECD2-C68B-44C8-A48E-1A66E94A4BBF}" type="parTrans" cxnId="{B9EF2CA0-02B4-4FB4-B416-C06822528A5C}">
      <dgm:prSet/>
      <dgm:spPr/>
      <dgm:t>
        <a:bodyPr/>
        <a:lstStyle/>
        <a:p>
          <a:endParaRPr lang="en-US"/>
        </a:p>
      </dgm:t>
    </dgm:pt>
    <dgm:pt modelId="{EC8D9AA6-BAC3-4925-B484-49B555C1666F}" type="sibTrans" cxnId="{B9EF2CA0-02B4-4FB4-B416-C06822528A5C}">
      <dgm:prSet/>
      <dgm:spPr/>
      <dgm:t>
        <a:bodyPr/>
        <a:lstStyle/>
        <a:p>
          <a:endParaRPr lang="en-US"/>
        </a:p>
      </dgm:t>
    </dgm:pt>
    <dgm:pt modelId="{ACA074EA-C9FA-4410-A447-141D46FE1490}">
      <dgm:prSet/>
      <dgm:spPr/>
      <dgm:t>
        <a:bodyPr/>
        <a:lstStyle/>
        <a:p>
          <a:pPr>
            <a:defRPr cap="all"/>
          </a:pPr>
          <a:r>
            <a:rPr lang="en-US" dirty="0"/>
            <a:t>Reduce computation time using alpha-beta pruning.	</a:t>
          </a:r>
        </a:p>
      </dgm:t>
    </dgm:pt>
    <dgm:pt modelId="{25E6BD53-172E-49BB-A77D-DE832D7AC836}" type="sibTrans" cxnId="{A212EA0C-0753-487F-95B4-04DE33D31394}">
      <dgm:prSet/>
      <dgm:spPr/>
      <dgm:t>
        <a:bodyPr/>
        <a:lstStyle/>
        <a:p>
          <a:endParaRPr lang="en-US"/>
        </a:p>
      </dgm:t>
    </dgm:pt>
    <dgm:pt modelId="{0D8E2E90-E1D5-488C-9001-C7963E254F96}" type="parTrans" cxnId="{A212EA0C-0753-487F-95B4-04DE33D31394}">
      <dgm:prSet/>
      <dgm:spPr/>
      <dgm:t>
        <a:bodyPr/>
        <a:lstStyle/>
        <a:p>
          <a:endParaRPr lang="en-US"/>
        </a:p>
      </dgm:t>
    </dgm:pt>
    <dgm:pt modelId="{03379509-A5BA-45C8-8AD5-2AAAA8B013DB}">
      <dgm:prSet/>
      <dgm:spPr/>
      <dgm:t>
        <a:bodyPr/>
        <a:lstStyle/>
        <a:p>
          <a:pPr>
            <a:defRPr cap="all"/>
          </a:pPr>
          <a:r>
            <a:rPr lang="en-US" dirty="0"/>
            <a:t>m agents.</a:t>
          </a:r>
        </a:p>
      </dgm:t>
    </dgm:pt>
    <dgm:pt modelId="{A7EECECF-A6B6-43E5-83E9-0C4711BCB1C3}" type="sibTrans" cxnId="{A57FE629-364C-47DF-82DB-DBCA10289E79}">
      <dgm:prSet/>
      <dgm:spPr/>
      <dgm:t>
        <a:bodyPr/>
        <a:lstStyle/>
        <a:p>
          <a:endParaRPr lang="en-US"/>
        </a:p>
      </dgm:t>
    </dgm:pt>
    <dgm:pt modelId="{64A5D2AC-57E5-412D-8E3A-C114780E929A}" type="parTrans" cxnId="{A57FE629-364C-47DF-82DB-DBCA10289E79}">
      <dgm:prSet/>
      <dgm:spPr/>
      <dgm:t>
        <a:bodyPr/>
        <a:lstStyle/>
        <a:p>
          <a:endParaRPr lang="en-US"/>
        </a:p>
      </dgm:t>
    </dgm:pt>
    <dgm:pt modelId="{4C9E45FF-03CC-4A57-BE50-5DBB11D6F8EF}" type="pres">
      <dgm:prSet presAssocID="{3D5B6F14-207A-4756-93BB-B234F3521790}" presName="root" presStyleCnt="0">
        <dgm:presLayoutVars>
          <dgm:dir/>
          <dgm:resizeHandles val="exact"/>
        </dgm:presLayoutVars>
      </dgm:prSet>
      <dgm:spPr/>
    </dgm:pt>
    <dgm:pt modelId="{146A0FE6-5AC0-4E97-97B9-92A136088B0D}" type="pres">
      <dgm:prSet presAssocID="{365F3A37-1BA6-4513-8549-313B24DBC173}" presName="compNode" presStyleCnt="0"/>
      <dgm:spPr/>
    </dgm:pt>
    <dgm:pt modelId="{43EF7FB5-BE41-43B5-87C5-286554EA6614}" type="pres">
      <dgm:prSet presAssocID="{365F3A37-1BA6-4513-8549-313B24DBC173}" presName="iconBgRect" presStyleLbl="bgShp" presStyleIdx="0" presStyleCnt="3"/>
      <dgm:spPr/>
    </dgm:pt>
    <dgm:pt modelId="{FC64B4E0-22A5-4C20-BC99-317F6DDA0942}" type="pres">
      <dgm:prSet presAssocID="{365F3A37-1BA6-4513-8549-313B24DBC1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"/>
        </a:ext>
      </dgm:extLst>
    </dgm:pt>
    <dgm:pt modelId="{BCE7B38F-462B-4D96-8247-658BE3E59CC1}" type="pres">
      <dgm:prSet presAssocID="{365F3A37-1BA6-4513-8549-313B24DBC173}" presName="spaceRect" presStyleCnt="0"/>
      <dgm:spPr/>
    </dgm:pt>
    <dgm:pt modelId="{2285FD16-C613-44EC-87B3-8B7CF04DEADF}" type="pres">
      <dgm:prSet presAssocID="{365F3A37-1BA6-4513-8549-313B24DBC173}" presName="textRect" presStyleLbl="revTx" presStyleIdx="0" presStyleCnt="3">
        <dgm:presLayoutVars>
          <dgm:chMax val="1"/>
          <dgm:chPref val="1"/>
        </dgm:presLayoutVars>
      </dgm:prSet>
      <dgm:spPr/>
    </dgm:pt>
    <dgm:pt modelId="{7594A30E-40A3-46EE-ABF5-77419281A877}" type="pres">
      <dgm:prSet presAssocID="{EC8D9AA6-BAC3-4925-B484-49B555C1666F}" presName="sibTrans" presStyleCnt="0"/>
      <dgm:spPr/>
    </dgm:pt>
    <dgm:pt modelId="{6270EC01-9B20-4799-BC2E-7374CFB5A3ED}" type="pres">
      <dgm:prSet presAssocID="{ACA074EA-C9FA-4410-A447-141D46FE1490}" presName="compNode" presStyleCnt="0"/>
      <dgm:spPr/>
    </dgm:pt>
    <dgm:pt modelId="{207403FA-CFEE-401A-8288-39E119CB83AB}" type="pres">
      <dgm:prSet presAssocID="{ACA074EA-C9FA-4410-A447-141D46FE1490}" presName="iconBgRect" presStyleLbl="bgShp" presStyleIdx="1" presStyleCnt="3"/>
      <dgm:spPr/>
    </dgm:pt>
    <dgm:pt modelId="{80551FB9-E79B-4B83-A6AF-7EA6BAAE5EB3}" type="pres">
      <dgm:prSet presAssocID="{ACA074EA-C9FA-4410-A447-141D46FE14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334C9033-EB26-4138-BBB6-816F7ADFCC38}" type="pres">
      <dgm:prSet presAssocID="{ACA074EA-C9FA-4410-A447-141D46FE1490}" presName="spaceRect" presStyleCnt="0"/>
      <dgm:spPr/>
    </dgm:pt>
    <dgm:pt modelId="{72D96941-D3D4-41EB-B88E-E6B5A9CC2F4A}" type="pres">
      <dgm:prSet presAssocID="{ACA074EA-C9FA-4410-A447-141D46FE1490}" presName="textRect" presStyleLbl="revTx" presStyleIdx="1" presStyleCnt="3" custLinFactNeighborX="5686" custLinFactNeighborY="66485">
        <dgm:presLayoutVars>
          <dgm:chMax val="1"/>
          <dgm:chPref val="1"/>
        </dgm:presLayoutVars>
      </dgm:prSet>
      <dgm:spPr/>
    </dgm:pt>
    <dgm:pt modelId="{4DE282D0-308B-432C-8BC2-C94A83E6959A}" type="pres">
      <dgm:prSet presAssocID="{25E6BD53-172E-49BB-A77D-DE832D7AC836}" presName="sibTrans" presStyleCnt="0"/>
      <dgm:spPr/>
    </dgm:pt>
    <dgm:pt modelId="{C2EB116E-8CAB-4DBC-B2B6-094073787584}" type="pres">
      <dgm:prSet presAssocID="{03379509-A5BA-45C8-8AD5-2AAAA8B013DB}" presName="compNode" presStyleCnt="0"/>
      <dgm:spPr/>
    </dgm:pt>
    <dgm:pt modelId="{3FB2101A-6A6B-40B7-881D-B8479D7B6712}" type="pres">
      <dgm:prSet presAssocID="{03379509-A5BA-45C8-8AD5-2AAAA8B013DB}" presName="iconBgRect" presStyleLbl="bgShp" presStyleIdx="2" presStyleCnt="3"/>
      <dgm:spPr/>
    </dgm:pt>
    <dgm:pt modelId="{0A7F0A5D-1CED-45D6-A935-9D96EC1BA77F}" type="pres">
      <dgm:prSet presAssocID="{03379509-A5BA-45C8-8AD5-2AAAA8B013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FD86546-8919-4438-8F58-87A3F3A380BD}" type="pres">
      <dgm:prSet presAssocID="{03379509-A5BA-45C8-8AD5-2AAAA8B013DB}" presName="spaceRect" presStyleCnt="0"/>
      <dgm:spPr/>
    </dgm:pt>
    <dgm:pt modelId="{EF395F32-6605-407A-A0C0-2AF80F945E69}" type="pres">
      <dgm:prSet presAssocID="{03379509-A5BA-45C8-8AD5-2AAAA8B013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212EA0C-0753-487F-95B4-04DE33D31394}" srcId="{3D5B6F14-207A-4756-93BB-B234F3521790}" destId="{ACA074EA-C9FA-4410-A447-141D46FE1490}" srcOrd="1" destOrd="0" parTransId="{0D8E2E90-E1D5-488C-9001-C7963E254F96}" sibTransId="{25E6BD53-172E-49BB-A77D-DE832D7AC836}"/>
    <dgm:cxn modelId="{A57FE629-364C-47DF-82DB-DBCA10289E79}" srcId="{3D5B6F14-207A-4756-93BB-B234F3521790}" destId="{03379509-A5BA-45C8-8AD5-2AAAA8B013DB}" srcOrd="2" destOrd="0" parTransId="{64A5D2AC-57E5-412D-8E3A-C114780E929A}" sibTransId="{A7EECECF-A6B6-43E5-83E9-0C4711BCB1C3}"/>
    <dgm:cxn modelId="{B9EF2CA0-02B4-4FB4-B416-C06822528A5C}" srcId="{3D5B6F14-207A-4756-93BB-B234F3521790}" destId="{365F3A37-1BA6-4513-8549-313B24DBC173}" srcOrd="0" destOrd="0" parTransId="{3987ECD2-C68B-44C8-A48E-1A66E94A4BBF}" sibTransId="{EC8D9AA6-BAC3-4925-B484-49B555C1666F}"/>
    <dgm:cxn modelId="{A7728AC9-8165-46FE-95B1-FDC773825E0D}" type="presOf" srcId="{03379509-A5BA-45C8-8AD5-2AAAA8B013DB}" destId="{EF395F32-6605-407A-A0C0-2AF80F945E69}" srcOrd="0" destOrd="0" presId="urn:microsoft.com/office/officeart/2018/5/layout/IconCircleLabelList"/>
    <dgm:cxn modelId="{635692E9-6A3D-4E5F-93AD-F7B7E03288AA}" type="presOf" srcId="{365F3A37-1BA6-4513-8549-313B24DBC173}" destId="{2285FD16-C613-44EC-87B3-8B7CF04DEADF}" srcOrd="0" destOrd="0" presId="urn:microsoft.com/office/officeart/2018/5/layout/IconCircleLabelList"/>
    <dgm:cxn modelId="{97B88CEC-EFF5-4A23-86DC-469A324A2E42}" type="presOf" srcId="{ACA074EA-C9FA-4410-A447-141D46FE1490}" destId="{72D96941-D3D4-41EB-B88E-E6B5A9CC2F4A}" srcOrd="0" destOrd="0" presId="urn:microsoft.com/office/officeart/2018/5/layout/IconCircleLabelList"/>
    <dgm:cxn modelId="{2D0F68F8-260A-4A72-A3F1-6D34B2B6FD4C}" type="presOf" srcId="{3D5B6F14-207A-4756-93BB-B234F3521790}" destId="{4C9E45FF-03CC-4A57-BE50-5DBB11D6F8EF}" srcOrd="0" destOrd="0" presId="urn:microsoft.com/office/officeart/2018/5/layout/IconCircleLabelList"/>
    <dgm:cxn modelId="{F857446E-A8DE-48BE-8CCB-CC17D5334D35}" type="presParOf" srcId="{4C9E45FF-03CC-4A57-BE50-5DBB11D6F8EF}" destId="{146A0FE6-5AC0-4E97-97B9-92A136088B0D}" srcOrd="0" destOrd="0" presId="urn:microsoft.com/office/officeart/2018/5/layout/IconCircleLabelList"/>
    <dgm:cxn modelId="{76B73D1E-6DFA-4969-A582-6EB9D6A80DD5}" type="presParOf" srcId="{146A0FE6-5AC0-4E97-97B9-92A136088B0D}" destId="{43EF7FB5-BE41-43B5-87C5-286554EA6614}" srcOrd="0" destOrd="0" presId="urn:microsoft.com/office/officeart/2018/5/layout/IconCircleLabelList"/>
    <dgm:cxn modelId="{275FE26B-F5FF-4CA2-B853-7D6D0F84B89E}" type="presParOf" srcId="{146A0FE6-5AC0-4E97-97B9-92A136088B0D}" destId="{FC64B4E0-22A5-4C20-BC99-317F6DDA0942}" srcOrd="1" destOrd="0" presId="urn:microsoft.com/office/officeart/2018/5/layout/IconCircleLabelList"/>
    <dgm:cxn modelId="{26FC11E8-AFB4-4FC0-9079-58A2D94839CA}" type="presParOf" srcId="{146A0FE6-5AC0-4E97-97B9-92A136088B0D}" destId="{BCE7B38F-462B-4D96-8247-658BE3E59CC1}" srcOrd="2" destOrd="0" presId="urn:microsoft.com/office/officeart/2018/5/layout/IconCircleLabelList"/>
    <dgm:cxn modelId="{4A54D159-7D94-4C8F-AC57-3ADB0DC3FC93}" type="presParOf" srcId="{146A0FE6-5AC0-4E97-97B9-92A136088B0D}" destId="{2285FD16-C613-44EC-87B3-8B7CF04DEADF}" srcOrd="3" destOrd="0" presId="urn:microsoft.com/office/officeart/2018/5/layout/IconCircleLabelList"/>
    <dgm:cxn modelId="{70C069C0-C2A6-44A0-B32E-A3D9A26C8B97}" type="presParOf" srcId="{4C9E45FF-03CC-4A57-BE50-5DBB11D6F8EF}" destId="{7594A30E-40A3-46EE-ABF5-77419281A877}" srcOrd="1" destOrd="0" presId="urn:microsoft.com/office/officeart/2018/5/layout/IconCircleLabelList"/>
    <dgm:cxn modelId="{7873857A-F4F9-41BF-B442-B1982945747C}" type="presParOf" srcId="{4C9E45FF-03CC-4A57-BE50-5DBB11D6F8EF}" destId="{6270EC01-9B20-4799-BC2E-7374CFB5A3ED}" srcOrd="2" destOrd="0" presId="urn:microsoft.com/office/officeart/2018/5/layout/IconCircleLabelList"/>
    <dgm:cxn modelId="{CEC647F0-8F31-4025-99E0-8FAC0E7F71B3}" type="presParOf" srcId="{6270EC01-9B20-4799-BC2E-7374CFB5A3ED}" destId="{207403FA-CFEE-401A-8288-39E119CB83AB}" srcOrd="0" destOrd="0" presId="urn:microsoft.com/office/officeart/2018/5/layout/IconCircleLabelList"/>
    <dgm:cxn modelId="{FE45DA6A-8884-48B8-A36A-3947EE75B7AE}" type="presParOf" srcId="{6270EC01-9B20-4799-BC2E-7374CFB5A3ED}" destId="{80551FB9-E79B-4B83-A6AF-7EA6BAAE5EB3}" srcOrd="1" destOrd="0" presId="urn:microsoft.com/office/officeart/2018/5/layout/IconCircleLabelList"/>
    <dgm:cxn modelId="{4951D69D-4A8F-4684-81F6-4BCC3CD1271B}" type="presParOf" srcId="{6270EC01-9B20-4799-BC2E-7374CFB5A3ED}" destId="{334C9033-EB26-4138-BBB6-816F7ADFCC38}" srcOrd="2" destOrd="0" presId="urn:microsoft.com/office/officeart/2018/5/layout/IconCircleLabelList"/>
    <dgm:cxn modelId="{22146BFD-E467-41D5-98B0-68C9066C448F}" type="presParOf" srcId="{6270EC01-9B20-4799-BC2E-7374CFB5A3ED}" destId="{72D96941-D3D4-41EB-B88E-E6B5A9CC2F4A}" srcOrd="3" destOrd="0" presId="urn:microsoft.com/office/officeart/2018/5/layout/IconCircleLabelList"/>
    <dgm:cxn modelId="{FDB297CA-7A9A-488D-B536-437E4D4DFBA6}" type="presParOf" srcId="{4C9E45FF-03CC-4A57-BE50-5DBB11D6F8EF}" destId="{4DE282D0-308B-432C-8BC2-C94A83E6959A}" srcOrd="3" destOrd="0" presId="urn:microsoft.com/office/officeart/2018/5/layout/IconCircleLabelList"/>
    <dgm:cxn modelId="{D5A9240A-626C-4BC9-A160-5D8ABA71FEED}" type="presParOf" srcId="{4C9E45FF-03CC-4A57-BE50-5DBB11D6F8EF}" destId="{C2EB116E-8CAB-4DBC-B2B6-094073787584}" srcOrd="4" destOrd="0" presId="urn:microsoft.com/office/officeart/2018/5/layout/IconCircleLabelList"/>
    <dgm:cxn modelId="{9AC99FB4-CD49-458D-935F-3F0FDA0B4D0B}" type="presParOf" srcId="{C2EB116E-8CAB-4DBC-B2B6-094073787584}" destId="{3FB2101A-6A6B-40B7-881D-B8479D7B6712}" srcOrd="0" destOrd="0" presId="urn:microsoft.com/office/officeart/2018/5/layout/IconCircleLabelList"/>
    <dgm:cxn modelId="{C1EABF38-EF72-43A5-BC14-4C1F535B52F2}" type="presParOf" srcId="{C2EB116E-8CAB-4DBC-B2B6-094073787584}" destId="{0A7F0A5D-1CED-45D6-A935-9D96EC1BA77F}" srcOrd="1" destOrd="0" presId="urn:microsoft.com/office/officeart/2018/5/layout/IconCircleLabelList"/>
    <dgm:cxn modelId="{EF517EB2-6094-42A7-A751-4E4FECA6FD2C}" type="presParOf" srcId="{C2EB116E-8CAB-4DBC-B2B6-094073787584}" destId="{DFD86546-8919-4438-8F58-87A3F3A380BD}" srcOrd="2" destOrd="0" presId="urn:microsoft.com/office/officeart/2018/5/layout/IconCircleLabelList"/>
    <dgm:cxn modelId="{09B6E167-968D-41EC-825D-9DB85DFBDB22}" type="presParOf" srcId="{C2EB116E-8CAB-4DBC-B2B6-094073787584}" destId="{EF395F32-6605-407A-A0C0-2AF80F945E6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834E88-77BD-4EA3-B272-BA17E3FD08E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46E820-C560-4A06-8A16-95FC68ADDA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Successfully built an intelligent Tic Tac Toe agent that never loses.</a:t>
          </a:r>
        </a:p>
      </dgm:t>
    </dgm:pt>
    <dgm:pt modelId="{C71C1F43-124F-48F3-8FFC-BEFF84C86E0A}" type="parTrans" cxnId="{DAA4A536-F5AD-4C79-A688-73E1F5D6B071}">
      <dgm:prSet/>
      <dgm:spPr/>
      <dgm:t>
        <a:bodyPr/>
        <a:lstStyle/>
        <a:p>
          <a:endParaRPr lang="en-US"/>
        </a:p>
      </dgm:t>
    </dgm:pt>
    <dgm:pt modelId="{9634E91B-4199-43E8-AD1F-55D08B1680AF}" type="sibTrans" cxnId="{DAA4A536-F5AD-4C79-A688-73E1F5D6B071}">
      <dgm:prSet/>
      <dgm:spPr/>
      <dgm:t>
        <a:bodyPr/>
        <a:lstStyle/>
        <a:p>
          <a:endParaRPr lang="en-US"/>
        </a:p>
      </dgm:t>
    </dgm:pt>
    <dgm:pt modelId="{E76FE5E9-A8D3-47EE-AF71-DFEC3F37D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Leveraged Minimax with Alpha-Beta Pruning to optimize AI performance.</a:t>
          </a:r>
        </a:p>
      </dgm:t>
    </dgm:pt>
    <dgm:pt modelId="{81B7B4B1-1A9A-4489-904C-A1A51E45F247}" type="parTrans" cxnId="{7D6A172D-EFC2-4CD8-960F-945E1B71DE49}">
      <dgm:prSet/>
      <dgm:spPr/>
      <dgm:t>
        <a:bodyPr/>
        <a:lstStyle/>
        <a:p>
          <a:endParaRPr lang="en-US"/>
        </a:p>
      </dgm:t>
    </dgm:pt>
    <dgm:pt modelId="{13BCEBA4-EB12-4096-8460-43928C683F76}" type="sibTrans" cxnId="{7D6A172D-EFC2-4CD8-960F-945E1B71DE49}">
      <dgm:prSet/>
      <dgm:spPr/>
      <dgm:t>
        <a:bodyPr/>
        <a:lstStyle/>
        <a:p>
          <a:endParaRPr lang="en-US"/>
        </a:p>
      </dgm:t>
    </dgm:pt>
    <dgm:pt modelId="{47CD121D-A34C-40E7-8E87-FD69D87038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Demonstrated clear understanding of decision trees and search space reduction.</a:t>
          </a:r>
        </a:p>
      </dgm:t>
    </dgm:pt>
    <dgm:pt modelId="{171A8F65-68B4-419B-AA2F-CE3404E69F38}" type="parTrans" cxnId="{54E2834B-967E-4DE6-8649-333BDE4950B6}">
      <dgm:prSet/>
      <dgm:spPr/>
      <dgm:t>
        <a:bodyPr/>
        <a:lstStyle/>
        <a:p>
          <a:endParaRPr lang="en-US"/>
        </a:p>
      </dgm:t>
    </dgm:pt>
    <dgm:pt modelId="{638521EA-323A-44C9-A5F9-00D982AE477C}" type="sibTrans" cxnId="{54E2834B-967E-4DE6-8649-333BDE4950B6}">
      <dgm:prSet/>
      <dgm:spPr/>
      <dgm:t>
        <a:bodyPr/>
        <a:lstStyle/>
        <a:p>
          <a:endParaRPr lang="en-US"/>
        </a:p>
      </dgm:t>
    </dgm:pt>
    <dgm:pt modelId="{60F53F54-1EAE-4FAC-823A-EE305AF8E7EA}" type="pres">
      <dgm:prSet presAssocID="{EB834E88-77BD-4EA3-B272-BA17E3FD08E5}" presName="root" presStyleCnt="0">
        <dgm:presLayoutVars>
          <dgm:dir/>
          <dgm:resizeHandles val="exact"/>
        </dgm:presLayoutVars>
      </dgm:prSet>
      <dgm:spPr/>
    </dgm:pt>
    <dgm:pt modelId="{4D71A39E-9DA7-4B89-9046-29497EDE8A8F}" type="pres">
      <dgm:prSet presAssocID="{0946E820-C560-4A06-8A16-95FC68ADDA56}" presName="compNode" presStyleCnt="0"/>
      <dgm:spPr/>
    </dgm:pt>
    <dgm:pt modelId="{B6863ACF-D754-49A8-9691-640CCA2641F5}" type="pres">
      <dgm:prSet presAssocID="{0946E820-C560-4A06-8A16-95FC68ADDA56}" presName="bgRect" presStyleLbl="bgShp" presStyleIdx="0" presStyleCnt="3"/>
      <dgm:spPr/>
    </dgm:pt>
    <dgm:pt modelId="{77DCFAE3-99F8-42E6-8FE3-AAAE2A773246}" type="pres">
      <dgm:prSet presAssocID="{0946E820-C560-4A06-8A16-95FC68ADDA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"/>
        </a:ext>
      </dgm:extLst>
    </dgm:pt>
    <dgm:pt modelId="{0DDA7BA7-E554-4F2F-9609-EDB7BCB7001E}" type="pres">
      <dgm:prSet presAssocID="{0946E820-C560-4A06-8A16-95FC68ADDA56}" presName="spaceRect" presStyleCnt="0"/>
      <dgm:spPr/>
    </dgm:pt>
    <dgm:pt modelId="{86E5F118-7B51-475B-9EEC-F266F18BD43A}" type="pres">
      <dgm:prSet presAssocID="{0946E820-C560-4A06-8A16-95FC68ADDA56}" presName="parTx" presStyleLbl="revTx" presStyleIdx="0" presStyleCnt="3">
        <dgm:presLayoutVars>
          <dgm:chMax val="0"/>
          <dgm:chPref val="0"/>
        </dgm:presLayoutVars>
      </dgm:prSet>
      <dgm:spPr/>
    </dgm:pt>
    <dgm:pt modelId="{B20091AD-DB13-43EA-B109-E447416EA75C}" type="pres">
      <dgm:prSet presAssocID="{9634E91B-4199-43E8-AD1F-55D08B1680AF}" presName="sibTrans" presStyleCnt="0"/>
      <dgm:spPr/>
    </dgm:pt>
    <dgm:pt modelId="{E54B52A2-D56C-4879-A7F2-70B02A26964E}" type="pres">
      <dgm:prSet presAssocID="{E76FE5E9-A8D3-47EE-AF71-DFEC3F37DCF4}" presName="compNode" presStyleCnt="0"/>
      <dgm:spPr/>
    </dgm:pt>
    <dgm:pt modelId="{FBC45EDC-3DE6-4ADC-9516-2791CD3D7D65}" type="pres">
      <dgm:prSet presAssocID="{E76FE5E9-A8D3-47EE-AF71-DFEC3F37DCF4}" presName="bgRect" presStyleLbl="bgShp" presStyleIdx="1" presStyleCnt="3"/>
      <dgm:spPr/>
    </dgm:pt>
    <dgm:pt modelId="{0C40F568-ADDB-4C27-B2D1-7C90F2A655FA}" type="pres">
      <dgm:prSet presAssocID="{E76FE5E9-A8D3-47EE-AF71-DFEC3F37DC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BFA9F15-1BDE-4AC9-96C4-255C6A81309A}" type="pres">
      <dgm:prSet presAssocID="{E76FE5E9-A8D3-47EE-AF71-DFEC3F37DCF4}" presName="spaceRect" presStyleCnt="0"/>
      <dgm:spPr/>
    </dgm:pt>
    <dgm:pt modelId="{972B3744-2DF3-4960-83B2-88E7944DB26A}" type="pres">
      <dgm:prSet presAssocID="{E76FE5E9-A8D3-47EE-AF71-DFEC3F37DCF4}" presName="parTx" presStyleLbl="revTx" presStyleIdx="1" presStyleCnt="3">
        <dgm:presLayoutVars>
          <dgm:chMax val="0"/>
          <dgm:chPref val="0"/>
        </dgm:presLayoutVars>
      </dgm:prSet>
      <dgm:spPr/>
    </dgm:pt>
    <dgm:pt modelId="{53EE8A75-07D6-48B6-9BAB-39E3C31E7DE6}" type="pres">
      <dgm:prSet presAssocID="{13BCEBA4-EB12-4096-8460-43928C683F76}" presName="sibTrans" presStyleCnt="0"/>
      <dgm:spPr/>
    </dgm:pt>
    <dgm:pt modelId="{7A67A4AD-D945-4EE3-9AA1-5FD4918B9355}" type="pres">
      <dgm:prSet presAssocID="{47CD121D-A34C-40E7-8E87-FD69D8703850}" presName="compNode" presStyleCnt="0"/>
      <dgm:spPr/>
    </dgm:pt>
    <dgm:pt modelId="{F6B84418-AD75-4599-90A5-B5AA85D87B50}" type="pres">
      <dgm:prSet presAssocID="{47CD121D-A34C-40E7-8E87-FD69D8703850}" presName="bgRect" presStyleLbl="bgShp" presStyleIdx="2" presStyleCnt="3"/>
      <dgm:spPr/>
    </dgm:pt>
    <dgm:pt modelId="{1CA8B2E1-9389-4E42-A098-E9AE0788615B}" type="pres">
      <dgm:prSet presAssocID="{47CD121D-A34C-40E7-8E87-FD69D87038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F20ADCF3-81CB-4A28-92AB-8736B12535FF}" type="pres">
      <dgm:prSet presAssocID="{47CD121D-A34C-40E7-8E87-FD69D8703850}" presName="spaceRect" presStyleCnt="0"/>
      <dgm:spPr/>
    </dgm:pt>
    <dgm:pt modelId="{D40616BA-7830-40E5-BFF3-E455CEC3E6A7}" type="pres">
      <dgm:prSet presAssocID="{47CD121D-A34C-40E7-8E87-FD69D870385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3856017-F1D6-4ADE-9768-DC4C6000DD63}" type="presOf" srcId="{E76FE5E9-A8D3-47EE-AF71-DFEC3F37DCF4}" destId="{972B3744-2DF3-4960-83B2-88E7944DB26A}" srcOrd="0" destOrd="0" presId="urn:microsoft.com/office/officeart/2018/2/layout/IconVerticalSolidList"/>
    <dgm:cxn modelId="{7D6A172D-EFC2-4CD8-960F-945E1B71DE49}" srcId="{EB834E88-77BD-4EA3-B272-BA17E3FD08E5}" destId="{E76FE5E9-A8D3-47EE-AF71-DFEC3F37DCF4}" srcOrd="1" destOrd="0" parTransId="{81B7B4B1-1A9A-4489-904C-A1A51E45F247}" sibTransId="{13BCEBA4-EB12-4096-8460-43928C683F76}"/>
    <dgm:cxn modelId="{DAA4A536-F5AD-4C79-A688-73E1F5D6B071}" srcId="{EB834E88-77BD-4EA3-B272-BA17E3FD08E5}" destId="{0946E820-C560-4A06-8A16-95FC68ADDA56}" srcOrd="0" destOrd="0" parTransId="{C71C1F43-124F-48F3-8FFC-BEFF84C86E0A}" sibTransId="{9634E91B-4199-43E8-AD1F-55D08B1680AF}"/>
    <dgm:cxn modelId="{54E2834B-967E-4DE6-8649-333BDE4950B6}" srcId="{EB834E88-77BD-4EA3-B272-BA17E3FD08E5}" destId="{47CD121D-A34C-40E7-8E87-FD69D8703850}" srcOrd="2" destOrd="0" parTransId="{171A8F65-68B4-419B-AA2F-CE3404E69F38}" sibTransId="{638521EA-323A-44C9-A5F9-00D982AE477C}"/>
    <dgm:cxn modelId="{58C995B9-DEF4-4EAB-BA81-8BC71EF0524E}" type="presOf" srcId="{EB834E88-77BD-4EA3-B272-BA17E3FD08E5}" destId="{60F53F54-1EAE-4FAC-823A-EE305AF8E7EA}" srcOrd="0" destOrd="0" presId="urn:microsoft.com/office/officeart/2018/2/layout/IconVerticalSolidList"/>
    <dgm:cxn modelId="{D01503E2-7EC9-4FEA-83E6-A3E7C1B41AFF}" type="presOf" srcId="{47CD121D-A34C-40E7-8E87-FD69D8703850}" destId="{D40616BA-7830-40E5-BFF3-E455CEC3E6A7}" srcOrd="0" destOrd="0" presId="urn:microsoft.com/office/officeart/2018/2/layout/IconVerticalSolidList"/>
    <dgm:cxn modelId="{940F70FD-4B0C-4918-930E-9D282B774113}" type="presOf" srcId="{0946E820-C560-4A06-8A16-95FC68ADDA56}" destId="{86E5F118-7B51-475B-9EEC-F266F18BD43A}" srcOrd="0" destOrd="0" presId="urn:microsoft.com/office/officeart/2018/2/layout/IconVerticalSolidList"/>
    <dgm:cxn modelId="{20750963-E3D8-4D49-89EB-D4D9E74317D1}" type="presParOf" srcId="{60F53F54-1EAE-4FAC-823A-EE305AF8E7EA}" destId="{4D71A39E-9DA7-4B89-9046-29497EDE8A8F}" srcOrd="0" destOrd="0" presId="urn:microsoft.com/office/officeart/2018/2/layout/IconVerticalSolidList"/>
    <dgm:cxn modelId="{EC15E337-0D7B-49D5-9530-62E6ED333ACB}" type="presParOf" srcId="{4D71A39E-9DA7-4B89-9046-29497EDE8A8F}" destId="{B6863ACF-D754-49A8-9691-640CCA2641F5}" srcOrd="0" destOrd="0" presId="urn:microsoft.com/office/officeart/2018/2/layout/IconVerticalSolidList"/>
    <dgm:cxn modelId="{71A56337-BEC6-4494-A951-DAB3BB21C479}" type="presParOf" srcId="{4D71A39E-9DA7-4B89-9046-29497EDE8A8F}" destId="{77DCFAE3-99F8-42E6-8FE3-AAAE2A773246}" srcOrd="1" destOrd="0" presId="urn:microsoft.com/office/officeart/2018/2/layout/IconVerticalSolidList"/>
    <dgm:cxn modelId="{9C62ACB2-328A-4A84-BCB8-190A8F81FE93}" type="presParOf" srcId="{4D71A39E-9DA7-4B89-9046-29497EDE8A8F}" destId="{0DDA7BA7-E554-4F2F-9609-EDB7BCB7001E}" srcOrd="2" destOrd="0" presId="urn:microsoft.com/office/officeart/2018/2/layout/IconVerticalSolidList"/>
    <dgm:cxn modelId="{BC66F622-7D06-4693-B7A5-8E3AD416DC15}" type="presParOf" srcId="{4D71A39E-9DA7-4B89-9046-29497EDE8A8F}" destId="{86E5F118-7B51-475B-9EEC-F266F18BD43A}" srcOrd="3" destOrd="0" presId="urn:microsoft.com/office/officeart/2018/2/layout/IconVerticalSolidList"/>
    <dgm:cxn modelId="{42B81C8E-92F0-4719-A472-DA6F9E6EAA40}" type="presParOf" srcId="{60F53F54-1EAE-4FAC-823A-EE305AF8E7EA}" destId="{B20091AD-DB13-43EA-B109-E447416EA75C}" srcOrd="1" destOrd="0" presId="urn:microsoft.com/office/officeart/2018/2/layout/IconVerticalSolidList"/>
    <dgm:cxn modelId="{E5A85D10-5029-4833-83E9-273AADA2A2B2}" type="presParOf" srcId="{60F53F54-1EAE-4FAC-823A-EE305AF8E7EA}" destId="{E54B52A2-D56C-4879-A7F2-70B02A26964E}" srcOrd="2" destOrd="0" presId="urn:microsoft.com/office/officeart/2018/2/layout/IconVerticalSolidList"/>
    <dgm:cxn modelId="{2D81053A-7C1E-4C91-B54C-467FD8B101CF}" type="presParOf" srcId="{E54B52A2-D56C-4879-A7F2-70B02A26964E}" destId="{FBC45EDC-3DE6-4ADC-9516-2791CD3D7D65}" srcOrd="0" destOrd="0" presId="urn:microsoft.com/office/officeart/2018/2/layout/IconVerticalSolidList"/>
    <dgm:cxn modelId="{D19F80D9-ABD7-4DBC-9185-70A7862697FB}" type="presParOf" srcId="{E54B52A2-D56C-4879-A7F2-70B02A26964E}" destId="{0C40F568-ADDB-4C27-B2D1-7C90F2A655FA}" srcOrd="1" destOrd="0" presId="urn:microsoft.com/office/officeart/2018/2/layout/IconVerticalSolidList"/>
    <dgm:cxn modelId="{4A1C42B0-B33F-4B7C-9101-9DA1840B8DBE}" type="presParOf" srcId="{E54B52A2-D56C-4879-A7F2-70B02A26964E}" destId="{DBFA9F15-1BDE-4AC9-96C4-255C6A81309A}" srcOrd="2" destOrd="0" presId="urn:microsoft.com/office/officeart/2018/2/layout/IconVerticalSolidList"/>
    <dgm:cxn modelId="{312C0AFE-E56B-47B7-B4F8-767563CBF625}" type="presParOf" srcId="{E54B52A2-D56C-4879-A7F2-70B02A26964E}" destId="{972B3744-2DF3-4960-83B2-88E7944DB26A}" srcOrd="3" destOrd="0" presId="urn:microsoft.com/office/officeart/2018/2/layout/IconVerticalSolidList"/>
    <dgm:cxn modelId="{CC26A336-4CE4-460D-9C5C-1113ABF718FD}" type="presParOf" srcId="{60F53F54-1EAE-4FAC-823A-EE305AF8E7EA}" destId="{53EE8A75-07D6-48B6-9BAB-39E3C31E7DE6}" srcOrd="3" destOrd="0" presId="urn:microsoft.com/office/officeart/2018/2/layout/IconVerticalSolidList"/>
    <dgm:cxn modelId="{D02C52BA-DB9D-4570-BA71-0AF16E36D36A}" type="presParOf" srcId="{60F53F54-1EAE-4FAC-823A-EE305AF8E7EA}" destId="{7A67A4AD-D945-4EE3-9AA1-5FD4918B9355}" srcOrd="4" destOrd="0" presId="urn:microsoft.com/office/officeart/2018/2/layout/IconVerticalSolidList"/>
    <dgm:cxn modelId="{341AC95A-93EB-412D-B189-2C4D03BDC775}" type="presParOf" srcId="{7A67A4AD-D945-4EE3-9AA1-5FD4918B9355}" destId="{F6B84418-AD75-4599-90A5-B5AA85D87B50}" srcOrd="0" destOrd="0" presId="urn:microsoft.com/office/officeart/2018/2/layout/IconVerticalSolidList"/>
    <dgm:cxn modelId="{6932C5A3-4CBA-4399-A1E8-7A859544B659}" type="presParOf" srcId="{7A67A4AD-D945-4EE3-9AA1-5FD4918B9355}" destId="{1CA8B2E1-9389-4E42-A098-E9AE0788615B}" srcOrd="1" destOrd="0" presId="urn:microsoft.com/office/officeart/2018/2/layout/IconVerticalSolidList"/>
    <dgm:cxn modelId="{D1A2728F-9442-4783-9DBA-655C820F2F93}" type="presParOf" srcId="{7A67A4AD-D945-4EE3-9AA1-5FD4918B9355}" destId="{F20ADCF3-81CB-4A28-92AB-8736B12535FF}" srcOrd="2" destOrd="0" presId="urn:microsoft.com/office/officeart/2018/2/layout/IconVerticalSolidList"/>
    <dgm:cxn modelId="{FC9B03EE-350C-4D56-BAEB-FCF379FC4C26}" type="presParOf" srcId="{7A67A4AD-D945-4EE3-9AA1-5FD4918B9355}" destId="{D40616BA-7830-40E5-BFF3-E455CEC3E6A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EF7FB5-BE41-43B5-87C5-286554EA6614}">
      <dsp:nvSpPr>
        <dsp:cNvPr id="0" name=""/>
        <dsp:cNvSpPr/>
      </dsp:nvSpPr>
      <dsp:spPr>
        <a:xfrm>
          <a:off x="873058" y="257399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4B4E0-22A5-4C20-BC99-317F6DDA0942}">
      <dsp:nvSpPr>
        <dsp:cNvPr id="0" name=""/>
        <dsp:cNvSpPr/>
      </dsp:nvSpPr>
      <dsp:spPr>
        <a:xfrm>
          <a:off x="1341058" y="72539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5FD16-C613-44EC-87B3-8B7CF04DEADF}">
      <dsp:nvSpPr>
        <dsp:cNvPr id="0" name=""/>
        <dsp:cNvSpPr/>
      </dsp:nvSpPr>
      <dsp:spPr>
        <a:xfrm>
          <a:off x="171058" y="313740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2000" kern="1200" dirty="0"/>
        </a:p>
      </dsp:txBody>
      <dsp:txXfrm>
        <a:off x="171058" y="3137400"/>
        <a:ext cx="3600000" cy="720000"/>
      </dsp:txXfrm>
    </dsp:sp>
    <dsp:sp modelId="{207403FA-CFEE-401A-8288-39E119CB83AB}">
      <dsp:nvSpPr>
        <dsp:cNvPr id="0" name=""/>
        <dsp:cNvSpPr/>
      </dsp:nvSpPr>
      <dsp:spPr>
        <a:xfrm>
          <a:off x="5103058" y="257399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51FB9-E79B-4B83-A6AF-7EA6BAAE5EB3}">
      <dsp:nvSpPr>
        <dsp:cNvPr id="0" name=""/>
        <dsp:cNvSpPr/>
      </dsp:nvSpPr>
      <dsp:spPr>
        <a:xfrm>
          <a:off x="5571058" y="72539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D96941-D3D4-41EB-B88E-E6B5A9CC2F4A}">
      <dsp:nvSpPr>
        <dsp:cNvPr id="0" name=""/>
        <dsp:cNvSpPr/>
      </dsp:nvSpPr>
      <dsp:spPr>
        <a:xfrm>
          <a:off x="4605754" y="339480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Reduce computation time using alpha-beta pruning.	</a:t>
          </a:r>
        </a:p>
      </dsp:txBody>
      <dsp:txXfrm>
        <a:off x="4605754" y="3394800"/>
        <a:ext cx="3600000" cy="720000"/>
      </dsp:txXfrm>
    </dsp:sp>
    <dsp:sp modelId="{3FB2101A-6A6B-40B7-881D-B8479D7B6712}">
      <dsp:nvSpPr>
        <dsp:cNvPr id="0" name=""/>
        <dsp:cNvSpPr/>
      </dsp:nvSpPr>
      <dsp:spPr>
        <a:xfrm>
          <a:off x="9333058" y="257399"/>
          <a:ext cx="2196000" cy="2196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F0A5D-1CED-45D6-A935-9D96EC1BA77F}">
      <dsp:nvSpPr>
        <dsp:cNvPr id="0" name=""/>
        <dsp:cNvSpPr/>
      </dsp:nvSpPr>
      <dsp:spPr>
        <a:xfrm>
          <a:off x="9801058" y="725399"/>
          <a:ext cx="1260000" cy="126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95F32-6605-407A-A0C0-2AF80F945E69}">
      <dsp:nvSpPr>
        <dsp:cNvPr id="0" name=""/>
        <dsp:cNvSpPr/>
      </dsp:nvSpPr>
      <dsp:spPr>
        <a:xfrm>
          <a:off x="8631058" y="313740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m agents.</a:t>
          </a:r>
        </a:p>
      </dsp:txBody>
      <dsp:txXfrm>
        <a:off x="8631058" y="3137400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63ACF-D754-49A8-9691-640CCA2641F5}">
      <dsp:nvSpPr>
        <dsp:cNvPr id="0" name=""/>
        <dsp:cNvSpPr/>
      </dsp:nvSpPr>
      <dsp:spPr>
        <a:xfrm>
          <a:off x="0" y="541"/>
          <a:ext cx="11658600" cy="12659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CFAE3-99F8-42E6-8FE3-AAAE2A773246}">
      <dsp:nvSpPr>
        <dsp:cNvPr id="0" name=""/>
        <dsp:cNvSpPr/>
      </dsp:nvSpPr>
      <dsp:spPr>
        <a:xfrm>
          <a:off x="382956" y="285384"/>
          <a:ext cx="696284" cy="6962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5F118-7B51-475B-9EEC-F266F18BD43A}">
      <dsp:nvSpPr>
        <dsp:cNvPr id="0" name=""/>
        <dsp:cNvSpPr/>
      </dsp:nvSpPr>
      <dsp:spPr>
        <a:xfrm>
          <a:off x="1462197" y="541"/>
          <a:ext cx="10196402" cy="126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82" tIns="133982" rIns="133982" bIns="1339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Successfully built an intelligent Tic Tac Toe agent that never loses.</a:t>
          </a:r>
        </a:p>
      </dsp:txBody>
      <dsp:txXfrm>
        <a:off x="1462197" y="541"/>
        <a:ext cx="10196402" cy="1265971"/>
      </dsp:txXfrm>
    </dsp:sp>
    <dsp:sp modelId="{FBC45EDC-3DE6-4ADC-9516-2791CD3D7D65}">
      <dsp:nvSpPr>
        <dsp:cNvPr id="0" name=""/>
        <dsp:cNvSpPr/>
      </dsp:nvSpPr>
      <dsp:spPr>
        <a:xfrm>
          <a:off x="0" y="1583005"/>
          <a:ext cx="11658600" cy="12659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0F568-ADDB-4C27-B2D1-7C90F2A655FA}">
      <dsp:nvSpPr>
        <dsp:cNvPr id="0" name=""/>
        <dsp:cNvSpPr/>
      </dsp:nvSpPr>
      <dsp:spPr>
        <a:xfrm>
          <a:off x="382956" y="1867849"/>
          <a:ext cx="696284" cy="696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B3744-2DF3-4960-83B2-88E7944DB26A}">
      <dsp:nvSpPr>
        <dsp:cNvPr id="0" name=""/>
        <dsp:cNvSpPr/>
      </dsp:nvSpPr>
      <dsp:spPr>
        <a:xfrm>
          <a:off x="1462197" y="1583005"/>
          <a:ext cx="10196402" cy="126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82" tIns="133982" rIns="133982" bIns="1339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Leveraged Minimax with Alpha-Beta Pruning to optimize AI performance.</a:t>
          </a:r>
        </a:p>
      </dsp:txBody>
      <dsp:txXfrm>
        <a:off x="1462197" y="1583005"/>
        <a:ext cx="10196402" cy="1265971"/>
      </dsp:txXfrm>
    </dsp:sp>
    <dsp:sp modelId="{F6B84418-AD75-4599-90A5-B5AA85D87B50}">
      <dsp:nvSpPr>
        <dsp:cNvPr id="0" name=""/>
        <dsp:cNvSpPr/>
      </dsp:nvSpPr>
      <dsp:spPr>
        <a:xfrm>
          <a:off x="0" y="3165470"/>
          <a:ext cx="11658600" cy="126597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A8B2E1-9389-4E42-A098-E9AE0788615B}">
      <dsp:nvSpPr>
        <dsp:cNvPr id="0" name=""/>
        <dsp:cNvSpPr/>
      </dsp:nvSpPr>
      <dsp:spPr>
        <a:xfrm>
          <a:off x="382956" y="3450313"/>
          <a:ext cx="696284" cy="6962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616BA-7830-40E5-BFF3-E455CEC3E6A7}">
      <dsp:nvSpPr>
        <dsp:cNvPr id="0" name=""/>
        <dsp:cNvSpPr/>
      </dsp:nvSpPr>
      <dsp:spPr>
        <a:xfrm>
          <a:off x="1462197" y="3165470"/>
          <a:ext cx="10196402" cy="1265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982" tIns="133982" rIns="133982" bIns="13398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Demonstrated clear understanding of decision trees and search space reduction.</a:t>
          </a:r>
        </a:p>
      </dsp:txBody>
      <dsp:txXfrm>
        <a:off x="1462197" y="3165470"/>
        <a:ext cx="10196402" cy="1265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13.png"/><Relationship Id="rId10" Type="http://schemas.openxmlformats.org/officeDocument/2006/relationships/diagramLayout" Target="../diagrams/layout2.xml"/><Relationship Id="rId4" Type="http://schemas.openxmlformats.org/officeDocument/2006/relationships/image" Target="../media/image6.png"/><Relationship Id="rId9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9.png"/><Relationship Id="rId3" Type="http://schemas.openxmlformats.org/officeDocument/2006/relationships/hyperlink" Target="mailto:hsure2@unh.Newhaven.edu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hyperlink" Target="mailto:psing21@unh.Newhaven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github.com/psing21/TicTacToe-AI-Project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12.jpeg"/><Relationship Id="rId4" Type="http://schemas.openxmlformats.org/officeDocument/2006/relationships/image" Target="../media/image5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7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6.png"/><Relationship Id="rId10" Type="http://schemas.openxmlformats.org/officeDocument/2006/relationships/diagramData" Target="../diagrams/data1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5400000">
            <a:off x="15971315" y="7408426"/>
            <a:ext cx="3607007" cy="3229266"/>
          </a:xfrm>
          <a:custGeom>
            <a:avLst/>
            <a:gdLst/>
            <a:ahLst/>
            <a:cxnLst/>
            <a:rect l="l" t="t" r="r" b="b"/>
            <a:pathLst>
              <a:path w="4467792" h="4249987">
                <a:moveTo>
                  <a:pt x="0" y="0"/>
                </a:moveTo>
                <a:lnTo>
                  <a:pt x="4467792" y="0"/>
                </a:lnTo>
                <a:lnTo>
                  <a:pt x="4467792" y="4249987"/>
                </a:lnTo>
                <a:lnTo>
                  <a:pt x="0" y="4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079263">
            <a:off x="-651921" y="-772314"/>
            <a:ext cx="2808024" cy="3181423"/>
          </a:xfrm>
          <a:custGeom>
            <a:avLst/>
            <a:gdLst/>
            <a:ahLst/>
            <a:cxnLst/>
            <a:rect l="l" t="t" r="r" b="b"/>
            <a:pathLst>
              <a:path w="4033686" h="4179986">
                <a:moveTo>
                  <a:pt x="0" y="0"/>
                </a:moveTo>
                <a:lnTo>
                  <a:pt x="4033686" y="0"/>
                </a:lnTo>
                <a:lnTo>
                  <a:pt x="4033686" y="4179985"/>
                </a:lnTo>
                <a:lnTo>
                  <a:pt x="0" y="4179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392916">
            <a:off x="2442481" y="6287095"/>
            <a:ext cx="1158181" cy="1295867"/>
          </a:xfrm>
          <a:custGeom>
            <a:avLst/>
            <a:gdLst/>
            <a:ahLst/>
            <a:cxnLst/>
            <a:rect l="l" t="t" r="r" b="b"/>
            <a:pathLst>
              <a:path w="1158181" h="1295867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600701">
            <a:off x="15220299" y="1530375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7"/>
                </a:lnTo>
                <a:lnTo>
                  <a:pt x="0" y="1277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1558470">
            <a:off x="17211298" y="4285939"/>
            <a:ext cx="1129301" cy="1199788"/>
          </a:xfrm>
          <a:custGeom>
            <a:avLst/>
            <a:gdLst/>
            <a:ahLst/>
            <a:cxnLst/>
            <a:rect l="l" t="t" r="r" b="b"/>
            <a:pathLst>
              <a:path w="1129301" h="1199788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3888589" y="1597261"/>
            <a:ext cx="1112030" cy="1140544"/>
          </a:xfrm>
          <a:custGeom>
            <a:avLst/>
            <a:gdLst/>
            <a:ahLst/>
            <a:cxnLst/>
            <a:rect l="l" t="t" r="r" b="b"/>
            <a:pathLst>
              <a:path w="1112030" h="1140544">
                <a:moveTo>
                  <a:pt x="0" y="0"/>
                </a:moveTo>
                <a:lnTo>
                  <a:pt x="1112031" y="0"/>
                </a:lnTo>
                <a:lnTo>
                  <a:pt x="1112031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438400" y="7726351"/>
            <a:ext cx="12674195" cy="594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 spc="97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University of New Haven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4956" y="3003178"/>
            <a:ext cx="1399398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64"/>
              </a:lnSpc>
            </a:pPr>
            <a:r>
              <a:rPr lang="en-US" sz="60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TIC TAC TOE AI AGENT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97232" y="1841378"/>
            <a:ext cx="7321431" cy="758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22"/>
              </a:lnSpc>
              <a:spcBef>
                <a:spcPct val="0"/>
              </a:spcBef>
            </a:pPr>
            <a:r>
              <a:rPr lang="en-US" sz="444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Developing 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95A4E-B346-9D6A-F471-9214C4E43DE9}"/>
              </a:ext>
            </a:extLst>
          </p:cNvPr>
          <p:cNvSpPr txBox="1"/>
          <p:nvPr/>
        </p:nvSpPr>
        <p:spPr>
          <a:xfrm>
            <a:off x="4893656" y="4579183"/>
            <a:ext cx="8822344" cy="1391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22"/>
              </a:lnSpc>
              <a:spcBef>
                <a:spcPct val="0"/>
              </a:spcBef>
            </a:pPr>
            <a:r>
              <a:rPr lang="en-US" sz="444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Using Minimax and alpha-beta pruning</a:t>
            </a: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734645CC-BB72-48C4-F39F-8CB7AF67EDC9}"/>
              </a:ext>
            </a:extLst>
          </p:cNvPr>
          <p:cNvSpPr/>
          <p:nvPr/>
        </p:nvSpPr>
        <p:spPr>
          <a:xfrm rot="682886">
            <a:off x="17122186" y="-16878"/>
            <a:ext cx="1305267" cy="3190233"/>
          </a:xfrm>
          <a:custGeom>
            <a:avLst/>
            <a:gdLst/>
            <a:ahLst/>
            <a:cxnLst/>
            <a:rect l="l" t="t" r="r" b="b"/>
            <a:pathLst>
              <a:path w="4467792" h="4249987">
                <a:moveTo>
                  <a:pt x="0" y="0"/>
                </a:moveTo>
                <a:lnTo>
                  <a:pt x="4467792" y="0"/>
                </a:lnTo>
                <a:lnTo>
                  <a:pt x="4467792" y="4249987"/>
                </a:lnTo>
                <a:lnTo>
                  <a:pt x="0" y="4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119737A-1F3B-C5AD-C80F-76D0E61EBF15}"/>
              </a:ext>
            </a:extLst>
          </p:cNvPr>
          <p:cNvSpPr/>
          <p:nvPr/>
        </p:nvSpPr>
        <p:spPr>
          <a:xfrm rot="1079263" flipV="1">
            <a:off x="-925527" y="7499729"/>
            <a:ext cx="2223157" cy="2445597"/>
          </a:xfrm>
          <a:custGeom>
            <a:avLst/>
            <a:gdLst/>
            <a:ahLst/>
            <a:cxnLst/>
            <a:rect l="l" t="t" r="r" b="b"/>
            <a:pathLst>
              <a:path w="4033686" h="4179986">
                <a:moveTo>
                  <a:pt x="0" y="0"/>
                </a:moveTo>
                <a:lnTo>
                  <a:pt x="4033686" y="0"/>
                </a:lnTo>
                <a:lnTo>
                  <a:pt x="4033686" y="4179985"/>
                </a:lnTo>
                <a:lnTo>
                  <a:pt x="0" y="4179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9" name="Picture 16" descr="Tic-tac-toe | Board Games Wiki | Fandom">
            <a:extLst>
              <a:ext uri="{FF2B5EF4-FFF2-40B4-BE49-F238E27FC236}">
                <a16:creationId xmlns:a16="http://schemas.microsoft.com/office/drawing/2014/main" id="{68D49BD8-3975-B3EE-9AAC-26ADC013F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4863" y="632961"/>
            <a:ext cx="2324728" cy="210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6F42E1-FF72-D5D9-27E1-C8B924F2F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739C1C3E-375E-EF75-E538-517D134BE682}"/>
              </a:ext>
            </a:extLst>
          </p:cNvPr>
          <p:cNvSpPr txBox="1"/>
          <p:nvPr/>
        </p:nvSpPr>
        <p:spPr>
          <a:xfrm>
            <a:off x="2435422" y="1787145"/>
            <a:ext cx="12449071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Code structure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523ACB7-C774-21CB-8847-F4CA34F5E6D1}"/>
              </a:ext>
            </a:extLst>
          </p:cNvPr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FD297F5-EC05-A0E0-A3D7-E7376E2DBB49}"/>
              </a:ext>
            </a:extLst>
          </p:cNvPr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BC274903-98B7-D061-CF76-0808A3611391}"/>
              </a:ext>
            </a:extLst>
          </p:cNvPr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A1DEE56-6E65-8C9B-E5EB-9F78C61491E0}"/>
              </a:ext>
            </a:extLst>
          </p:cNvPr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477C726-5F5B-DADB-AA51-0EFA47E5E007}"/>
              </a:ext>
            </a:extLst>
          </p:cNvPr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8ABBC6A-C796-7678-52B5-C0475937229A}"/>
              </a:ext>
            </a:extLst>
          </p:cNvPr>
          <p:cNvSpPr/>
          <p:nvPr/>
        </p:nvSpPr>
        <p:spPr>
          <a:xfrm>
            <a:off x="8001000" y="8801100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617FC5E-FD26-0F8A-E65B-468D0F1B5B23}"/>
              </a:ext>
            </a:extLst>
          </p:cNvPr>
          <p:cNvSpPr/>
          <p:nvPr/>
        </p:nvSpPr>
        <p:spPr>
          <a:xfrm>
            <a:off x="11049000" y="1413126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62E18153-D23C-426E-9E0C-6CA1CA16B854}"/>
              </a:ext>
            </a:extLst>
          </p:cNvPr>
          <p:cNvSpPr txBox="1"/>
          <p:nvPr/>
        </p:nvSpPr>
        <p:spPr>
          <a:xfrm>
            <a:off x="2133600" y="3328569"/>
            <a:ext cx="14935200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main.py - Manages the game loop and user interface for gameplay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game.py - GUI and game rules using Pygame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ai.py - Implements Minimax algorithm with Alpha-Beta Pruning for optimal AI moves. 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ai_simple.py – Provides a basic AI opponent without pruning- useful for benchmarking.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random_bot.py - Random move generator</a:t>
            </a:r>
          </a:p>
        </p:txBody>
      </p:sp>
    </p:spTree>
    <p:extLst>
      <p:ext uri="{BB962C8B-B14F-4D97-AF65-F5344CB8AC3E}">
        <p14:creationId xmlns:p14="http://schemas.microsoft.com/office/powerpoint/2010/main" val="247539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B5941-37FF-DBB0-D6B1-A2151787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D4C9627-D651-D6A0-A75A-B6CE45F4B98E}"/>
              </a:ext>
            </a:extLst>
          </p:cNvPr>
          <p:cNvSpPr txBox="1"/>
          <p:nvPr/>
        </p:nvSpPr>
        <p:spPr>
          <a:xfrm>
            <a:off x="2338995" y="3283539"/>
            <a:ext cx="12449071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</a:rPr>
              <a:t>Evaluation Metrics</a:t>
            </a:r>
            <a:endParaRPr lang="en-US" sz="4200" dirty="0">
              <a:solidFill>
                <a:srgbClr val="FFFFFF"/>
              </a:solidFill>
              <a:latin typeface="Mokoto"/>
              <a:sym typeface="Mokoto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9C56059-9217-9134-6D1F-A2230094E174}"/>
              </a:ext>
            </a:extLst>
          </p:cNvPr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94C833D-2A9F-10D7-4F22-69BA9AE3175C}"/>
              </a:ext>
            </a:extLst>
          </p:cNvPr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EF56EE19-881E-43DF-3791-16FC4338C16B}"/>
              </a:ext>
            </a:extLst>
          </p:cNvPr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15CF7B0-CD3A-DB85-8058-CE937EAA8F91}"/>
              </a:ext>
            </a:extLst>
          </p:cNvPr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B53EC808-EE50-1532-400C-92F7F3C55B71}"/>
              </a:ext>
            </a:extLst>
          </p:cNvPr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0FC7383B-CA72-F4D1-81B3-B9B66BAA02FB}"/>
              </a:ext>
            </a:extLst>
          </p:cNvPr>
          <p:cNvSpPr/>
          <p:nvPr/>
        </p:nvSpPr>
        <p:spPr>
          <a:xfrm>
            <a:off x="8001000" y="8801100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ABE568-1E3F-D225-6DD8-D86D7E7DCCBE}"/>
              </a:ext>
            </a:extLst>
          </p:cNvPr>
          <p:cNvSpPr/>
          <p:nvPr/>
        </p:nvSpPr>
        <p:spPr>
          <a:xfrm>
            <a:off x="11049000" y="1413126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E5C8C0A4-764A-7F3F-379C-67CC36E5DFDF}"/>
              </a:ext>
            </a:extLst>
          </p:cNvPr>
          <p:cNvSpPr txBox="1"/>
          <p:nvPr/>
        </p:nvSpPr>
        <p:spPr>
          <a:xfrm>
            <a:off x="2307182" y="4882651"/>
            <a:ext cx="13161417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Montserrat"/>
              </a:rPr>
              <a:t>✅ Win Rate – Consistently beats random bots</a:t>
            </a:r>
          </a:p>
          <a:p>
            <a:r>
              <a:rPr lang="en-US" sz="3600" dirty="0">
                <a:solidFill>
                  <a:srgbClr val="FFFFFF"/>
                </a:solidFill>
                <a:latin typeface="Montserrat"/>
              </a:rPr>
              <a:t>✅ Optimality – Never loses due to exhaustive evaluation</a:t>
            </a:r>
          </a:p>
          <a:p>
            <a:r>
              <a:rPr lang="en-US" sz="3600" dirty="0">
                <a:solidFill>
                  <a:srgbClr val="FFFFFF"/>
                </a:solidFill>
                <a:latin typeface="Montserrat"/>
              </a:rPr>
              <a:t>✅ Efficiency – Pruning greatly improves response time</a:t>
            </a:r>
          </a:p>
          <a:p>
            <a:r>
              <a:rPr lang="en-US" sz="3600" dirty="0">
                <a:solidFill>
                  <a:srgbClr val="FFFFFF"/>
                </a:solidFill>
                <a:latin typeface="Montserrat"/>
              </a:rPr>
              <a:t>✅ Feedback – Engaging and realistic AI behavior</a:t>
            </a:r>
          </a:p>
        </p:txBody>
      </p:sp>
    </p:spTree>
    <p:extLst>
      <p:ext uri="{BB962C8B-B14F-4D97-AF65-F5344CB8AC3E}">
        <p14:creationId xmlns:p14="http://schemas.microsoft.com/office/powerpoint/2010/main" val="321339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0157DA-34DA-A5B0-5FE5-86FF29859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66747DA-D567-A926-86B2-208DFDA58266}"/>
              </a:ext>
            </a:extLst>
          </p:cNvPr>
          <p:cNvSpPr txBox="1"/>
          <p:nvPr/>
        </p:nvSpPr>
        <p:spPr>
          <a:xfrm>
            <a:off x="6705600" y="721686"/>
            <a:ext cx="943878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</a:rPr>
              <a:t>Demonstration</a:t>
            </a:r>
            <a:endParaRPr lang="en-US" sz="4200" dirty="0">
              <a:solidFill>
                <a:srgbClr val="FFFFFF"/>
              </a:solidFill>
              <a:latin typeface="Mokoto"/>
              <a:sym typeface="Mokoto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72056C8-B37F-DE61-DF7F-F9CB4FE183D4}"/>
              </a:ext>
            </a:extLst>
          </p:cNvPr>
          <p:cNvSpPr txBox="1"/>
          <p:nvPr/>
        </p:nvSpPr>
        <p:spPr>
          <a:xfrm>
            <a:off x="2823259" y="2193002"/>
            <a:ext cx="11658600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Montserrat"/>
              </a:rPr>
              <a:t>Game Demonstration – AI in Action</a:t>
            </a:r>
          </a:p>
          <a:p>
            <a:endParaRPr lang="en-US" sz="3600" b="1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Launch the game via main.py and select player vs AI mode.</a:t>
            </a:r>
          </a:p>
          <a:p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Observe AI decision-making in real-time using Minimax with Alpha-Beta Pruning.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Showcase differences in performance between: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AI with pruning (ai.py)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Simple AI (ai_simple.py)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Random bot (random_bot.py)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Montserra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Demonstrates how pruning reduces unnecessary computations and improves speed.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7919681-4610-F956-BF74-1DD6B0D6AF91}"/>
              </a:ext>
            </a:extLst>
          </p:cNvPr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C9BF14A-212C-3BC2-D66D-89119FE7FD49}"/>
              </a:ext>
            </a:extLst>
          </p:cNvPr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BFE13B3-A93D-3993-CCD6-01A8003D9CB9}"/>
              </a:ext>
            </a:extLst>
          </p:cNvPr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83857E8-25DD-7016-6102-3CBC9BE2199D}"/>
              </a:ext>
            </a:extLst>
          </p:cNvPr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D40BF46D-6B67-5627-43C1-C8FE2F243195}"/>
              </a:ext>
            </a:extLst>
          </p:cNvPr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472E398-F727-3542-4B79-1A6834DE6DBD}"/>
              </a:ext>
            </a:extLst>
          </p:cNvPr>
          <p:cNvSpPr/>
          <p:nvPr/>
        </p:nvSpPr>
        <p:spPr>
          <a:xfrm>
            <a:off x="8001000" y="8801100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10B688F0-1DBF-B6D4-A9F8-8DC1FC5DB149}"/>
              </a:ext>
            </a:extLst>
          </p:cNvPr>
          <p:cNvSpPr/>
          <p:nvPr/>
        </p:nvSpPr>
        <p:spPr>
          <a:xfrm>
            <a:off x="11049000" y="1413126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1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1F2ADD-B83F-5D96-A3B0-D4CD14912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1A7442E-ACC5-8751-8355-3A5EA0FD0BC9}"/>
              </a:ext>
            </a:extLst>
          </p:cNvPr>
          <p:cNvSpPr txBox="1"/>
          <p:nvPr/>
        </p:nvSpPr>
        <p:spPr>
          <a:xfrm>
            <a:off x="5022347" y="1900164"/>
            <a:ext cx="1139542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Challenges Faced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F6CCDBF-9518-5B88-6CBC-AA06BC1FCB98}"/>
              </a:ext>
            </a:extLst>
          </p:cNvPr>
          <p:cNvSpPr txBox="1"/>
          <p:nvPr/>
        </p:nvSpPr>
        <p:spPr>
          <a:xfrm>
            <a:off x="1676400" y="4093428"/>
            <a:ext cx="483870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01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Implementing a recursive Minimax algorithm that evaluates all possible outcomes without breaking the logic.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55A1DF88-8B41-C8AC-69B5-FE8F005F624A}"/>
              </a:ext>
            </a:extLst>
          </p:cNvPr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7BC71BB-344A-DD1C-EAA5-72B62C5F8CCC}"/>
              </a:ext>
            </a:extLst>
          </p:cNvPr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BF5C125-15C6-E6F5-2689-4236569015AB}"/>
              </a:ext>
            </a:extLst>
          </p:cNvPr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2DB146D-3E5E-63E6-9AB3-E9A8BE34F123}"/>
              </a:ext>
            </a:extLst>
          </p:cNvPr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5DFA5511-98E4-7E61-41C1-65FA8D8077E0}"/>
              </a:ext>
            </a:extLst>
          </p:cNvPr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59CBA4B3-4C76-2593-919A-5BD9A9D56051}"/>
              </a:ext>
            </a:extLst>
          </p:cNvPr>
          <p:cNvSpPr/>
          <p:nvPr/>
        </p:nvSpPr>
        <p:spPr>
          <a:xfrm>
            <a:off x="8001000" y="8801100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3B4D4380-F7F2-F976-91A4-49C5FA0E59A5}"/>
              </a:ext>
            </a:extLst>
          </p:cNvPr>
          <p:cNvSpPr/>
          <p:nvPr/>
        </p:nvSpPr>
        <p:spPr>
          <a:xfrm>
            <a:off x="13973822" y="1181100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C5F3C2-FCFA-264C-F0CE-0EAD618EFB19}"/>
              </a:ext>
            </a:extLst>
          </p:cNvPr>
          <p:cNvSpPr txBox="1"/>
          <p:nvPr/>
        </p:nvSpPr>
        <p:spPr>
          <a:xfrm>
            <a:off x="6934202" y="4093839"/>
            <a:ext cx="4838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02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Managing the Pygame events to keep the game responsive.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8FFBD-E511-4987-A4D3-13CFDD00FF31}"/>
              </a:ext>
            </a:extLst>
          </p:cNvPr>
          <p:cNvSpPr txBox="1"/>
          <p:nvPr/>
        </p:nvSpPr>
        <p:spPr>
          <a:xfrm>
            <a:off x="12039600" y="4093428"/>
            <a:ext cx="48387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03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Optimizing AI speed while preserving accuracy using Alpha-Beta Pruning.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6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324292-6680-F8C0-0079-08F6DE2E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3582ABCF-21CB-5D64-6F30-F675CB4F1A3D}"/>
              </a:ext>
            </a:extLst>
          </p:cNvPr>
          <p:cNvSpPr txBox="1"/>
          <p:nvPr/>
        </p:nvSpPr>
        <p:spPr>
          <a:xfrm>
            <a:off x="6619798" y="1527220"/>
            <a:ext cx="943878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Learnings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3CC3921-C6A1-0D56-DA4E-72346E2557B5}"/>
              </a:ext>
            </a:extLst>
          </p:cNvPr>
          <p:cNvSpPr txBox="1"/>
          <p:nvPr/>
        </p:nvSpPr>
        <p:spPr>
          <a:xfrm>
            <a:off x="1863981" y="3703884"/>
            <a:ext cx="3696310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01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Gained hands-on experience in adversarial search and game tree pruning.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02283E4F-3881-8EAB-0FCF-DECEE9B49EB3}"/>
              </a:ext>
            </a:extLst>
          </p:cNvPr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6F52A51-F297-F388-0AA0-7CC5CF37F678}"/>
              </a:ext>
            </a:extLst>
          </p:cNvPr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7ED7AE8D-56B7-B593-FF75-84B140EECB0B}"/>
              </a:ext>
            </a:extLst>
          </p:cNvPr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E85125D-D2B5-48EE-5447-706461B45E6D}"/>
              </a:ext>
            </a:extLst>
          </p:cNvPr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C37CE2A-4CE1-EA53-4FFA-6AAFD365CE1E}"/>
              </a:ext>
            </a:extLst>
          </p:cNvPr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6A27F968-2708-BC51-39D7-09A4CACDF4B9}"/>
              </a:ext>
            </a:extLst>
          </p:cNvPr>
          <p:cNvSpPr/>
          <p:nvPr/>
        </p:nvSpPr>
        <p:spPr>
          <a:xfrm>
            <a:off x="8001000" y="8801100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CD50296E-EE92-FC0A-6FB5-1CF6B20FF585}"/>
              </a:ext>
            </a:extLst>
          </p:cNvPr>
          <p:cNvSpPr/>
          <p:nvPr/>
        </p:nvSpPr>
        <p:spPr>
          <a:xfrm>
            <a:off x="10758810" y="670888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837C7B-8075-4F42-880F-A7F1E1E6D4DC}"/>
              </a:ext>
            </a:extLst>
          </p:cNvPr>
          <p:cNvSpPr txBox="1"/>
          <p:nvPr/>
        </p:nvSpPr>
        <p:spPr>
          <a:xfrm>
            <a:off x="11430000" y="3242220"/>
            <a:ext cx="50399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solidFill>
                <a:srgbClr val="FFFFFF"/>
              </a:solidFill>
              <a:latin typeface="Montserrat"/>
            </a:endParaRP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03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Understood the importance of modular code design, unit testing and value of optimizing algorithms for speed.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79576-8BE5-0A5C-0E8A-D25D8549CDB0}"/>
              </a:ext>
            </a:extLst>
          </p:cNvPr>
          <p:cNvSpPr txBox="1"/>
          <p:nvPr/>
        </p:nvSpPr>
        <p:spPr>
          <a:xfrm>
            <a:off x="6893419" y="3242220"/>
            <a:ext cx="3276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v"/>
            </a:pPr>
            <a:endParaRPr lang="en-US" sz="1800" dirty="0">
              <a:solidFill>
                <a:srgbClr val="FFFFFF"/>
              </a:solidFill>
              <a:latin typeface="Montserrat"/>
            </a:endParaRP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02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Montserrat"/>
              </a:rPr>
              <a:t>Enhanced problem-solving skills by analyzing game states and AI behavior.</a:t>
            </a:r>
          </a:p>
        </p:txBody>
      </p:sp>
    </p:spTree>
    <p:extLst>
      <p:ext uri="{BB962C8B-B14F-4D97-AF65-F5344CB8AC3E}">
        <p14:creationId xmlns:p14="http://schemas.microsoft.com/office/powerpoint/2010/main" val="198991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34867-FCF8-64CB-CED3-DFF08EE74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602648A-635F-EEE5-7988-3C15DFD2C845}"/>
              </a:ext>
            </a:extLst>
          </p:cNvPr>
          <p:cNvSpPr txBox="1"/>
          <p:nvPr/>
        </p:nvSpPr>
        <p:spPr>
          <a:xfrm>
            <a:off x="2449301" y="1682356"/>
            <a:ext cx="5528025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</a:rPr>
              <a:t>Conclusion</a:t>
            </a:r>
            <a:endParaRPr lang="en-US" sz="4200" dirty="0">
              <a:solidFill>
                <a:srgbClr val="FFFFFF"/>
              </a:solidFill>
              <a:latin typeface="Mokoto"/>
              <a:sym typeface="Mokoto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846AF8B-58A1-AE2E-3348-C8E6323DFE7D}"/>
              </a:ext>
            </a:extLst>
          </p:cNvPr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BCE7DDF-313D-B8FD-8F77-384E1762CBE3}"/>
              </a:ext>
            </a:extLst>
          </p:cNvPr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FECEBD9-771A-21A9-B9E7-F5B00E99BB8F}"/>
              </a:ext>
            </a:extLst>
          </p:cNvPr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B3B1947D-4D6F-0CAF-F62D-99A84F50B696}"/>
              </a:ext>
            </a:extLst>
          </p:cNvPr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98690C4-7C36-6060-8F72-437EFAC56492}"/>
              </a:ext>
            </a:extLst>
          </p:cNvPr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E226D7C-C420-F0A7-61E3-D68FF728BC29}"/>
              </a:ext>
            </a:extLst>
          </p:cNvPr>
          <p:cNvSpPr/>
          <p:nvPr/>
        </p:nvSpPr>
        <p:spPr>
          <a:xfrm>
            <a:off x="8001000" y="8801100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AD907CC-E6F6-2B67-9EB0-F5FAFFBE1A40}"/>
              </a:ext>
            </a:extLst>
          </p:cNvPr>
          <p:cNvSpPr/>
          <p:nvPr/>
        </p:nvSpPr>
        <p:spPr>
          <a:xfrm>
            <a:off x="11049000" y="1413126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8" name="TextBox 7">
            <a:extLst>
              <a:ext uri="{FF2B5EF4-FFF2-40B4-BE49-F238E27FC236}">
                <a16:creationId xmlns:a16="http://schemas.microsoft.com/office/drawing/2014/main" id="{5A46EF87-F372-04FD-F24E-0F04E6F1771C}"/>
              </a:ext>
            </a:extLst>
          </p:cNvPr>
          <p:cNvGraphicFramePr/>
          <p:nvPr/>
        </p:nvGraphicFramePr>
        <p:xfrm>
          <a:off x="1905000" y="2857500"/>
          <a:ext cx="11658600" cy="443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934386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2DD56-D35A-5337-E88A-1454A3914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CD7F0B9-846D-E8DC-49EA-BA98100C1006}"/>
              </a:ext>
            </a:extLst>
          </p:cNvPr>
          <p:cNvSpPr txBox="1"/>
          <p:nvPr/>
        </p:nvSpPr>
        <p:spPr>
          <a:xfrm>
            <a:off x="2171700" y="1691255"/>
            <a:ext cx="943878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</a:rPr>
              <a:t>Future Scope</a:t>
            </a:r>
            <a:endParaRPr lang="en-US" sz="4200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F7B312A-1CC8-3C18-9DFD-EE8531CDD730}"/>
              </a:ext>
            </a:extLst>
          </p:cNvPr>
          <p:cNvSpPr txBox="1"/>
          <p:nvPr/>
        </p:nvSpPr>
        <p:spPr>
          <a:xfrm>
            <a:off x="1785820" y="2945308"/>
            <a:ext cx="13911380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Extend AI to larger boards (e.g., 4x4) or games like Connect Four.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Add GUI using libraries like Tkinter for better user experience.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Add multiplayers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Track win/draw stats and display performance graphs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endParaRPr lang="en-US" sz="2800" dirty="0">
              <a:solidFill>
                <a:srgbClr val="FFFFFF"/>
              </a:solidFill>
              <a:latin typeface="Montserrat"/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FFFFFF"/>
                </a:solidFill>
                <a:latin typeface="Montserrat"/>
              </a:rPr>
              <a:t>Explore reinforcement learning-based agents for adaptive gameplay.</a:t>
            </a:r>
            <a:endParaRPr lang="en-US" sz="2800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E480B833-73E6-3774-0E34-F5F80C6DCA2D}"/>
              </a:ext>
            </a:extLst>
          </p:cNvPr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C8792A2-6828-FBFB-4242-FF8DD5AC1A10}"/>
              </a:ext>
            </a:extLst>
          </p:cNvPr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71F3356-A953-CEF5-32F8-16E6FF9DA72C}"/>
              </a:ext>
            </a:extLst>
          </p:cNvPr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53EE2C9-9ED2-EB6C-A65F-ECED8D914130}"/>
              </a:ext>
            </a:extLst>
          </p:cNvPr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2ABF2D4-E8AE-75F4-FCE9-53DD87E83A71}"/>
              </a:ext>
            </a:extLst>
          </p:cNvPr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10778D54-0428-A4F0-ECCC-91D9616B20B5}"/>
              </a:ext>
            </a:extLst>
          </p:cNvPr>
          <p:cNvSpPr/>
          <p:nvPr/>
        </p:nvSpPr>
        <p:spPr>
          <a:xfrm>
            <a:off x="8001000" y="8801100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C3FA0C0-70FB-9CC6-300C-F8EDAFDC16EB}"/>
              </a:ext>
            </a:extLst>
          </p:cNvPr>
          <p:cNvSpPr/>
          <p:nvPr/>
        </p:nvSpPr>
        <p:spPr>
          <a:xfrm>
            <a:off x="11049000" y="1413126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1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4991" y="5134252"/>
            <a:ext cx="10681792" cy="3197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you have any questions, please reach us out at :</a:t>
            </a:r>
          </a:p>
          <a:p>
            <a:pPr algn="ctr">
              <a:lnSpc>
                <a:spcPts val="3574"/>
              </a:lnSpc>
            </a:pPr>
            <a:endParaRPr lang="en-US" sz="2552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574"/>
              </a:lnSpc>
            </a:pPr>
            <a:r>
              <a:rPr lang="en-US" sz="2552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psing21@unh.Newhaven.edu</a:t>
            </a:r>
            <a:endParaRPr lang="en-US" sz="2552" dirty="0">
              <a:solidFill>
                <a:schemeClr val="accent1">
                  <a:lumMod val="60000"/>
                  <a:lumOff val="4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574"/>
              </a:lnSpc>
            </a:pPr>
            <a:r>
              <a:rPr lang="en-US" sz="2552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hsure2@unh.Newhaven.edu</a:t>
            </a:r>
            <a:endParaRPr lang="en-US" sz="2552" dirty="0">
              <a:solidFill>
                <a:schemeClr val="accent1">
                  <a:lumMod val="60000"/>
                  <a:lumOff val="4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574"/>
              </a:lnSpc>
            </a:pPr>
            <a:endParaRPr lang="en-US" sz="2552" dirty="0">
              <a:solidFill>
                <a:schemeClr val="accent1">
                  <a:lumMod val="60000"/>
                  <a:lumOff val="4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574"/>
              </a:lnSpc>
            </a:pPr>
            <a:r>
              <a:rPr lang="en-US" sz="2552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n-US" sz="2552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link - </a:t>
            </a:r>
            <a:r>
              <a:rPr lang="en-US" sz="2552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https://github.com/psing21/TicTacToe-AI-Project</a:t>
            </a:r>
            <a:endParaRPr lang="en-US" sz="2552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>
              <a:lnSpc>
                <a:spcPts val="3574"/>
              </a:lnSpc>
            </a:pPr>
            <a:endParaRPr lang="en-US" sz="2552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029200" y="2962360"/>
            <a:ext cx="8229600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Thank you!</a:t>
            </a:r>
          </a:p>
        </p:txBody>
      </p:sp>
      <p:sp>
        <p:nvSpPr>
          <p:cNvPr id="4" name="Freeform 4"/>
          <p:cNvSpPr/>
          <p:nvPr/>
        </p:nvSpPr>
        <p:spPr>
          <a:xfrm rot="1392916">
            <a:off x="1122500" y="9165956"/>
            <a:ext cx="1158181" cy="1295867"/>
          </a:xfrm>
          <a:custGeom>
            <a:avLst/>
            <a:gdLst/>
            <a:ahLst/>
            <a:cxnLst/>
            <a:rect l="l" t="t" r="r" b="b"/>
            <a:pathLst>
              <a:path w="1158181" h="1295867">
                <a:moveTo>
                  <a:pt x="0" y="0"/>
                </a:moveTo>
                <a:lnTo>
                  <a:pt x="1158180" y="0"/>
                </a:lnTo>
                <a:lnTo>
                  <a:pt x="1158180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600701">
            <a:off x="16124851" y="1494613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558470">
            <a:off x="15116074" y="9445005"/>
            <a:ext cx="1129301" cy="1199788"/>
          </a:xfrm>
          <a:custGeom>
            <a:avLst/>
            <a:gdLst/>
            <a:ahLst/>
            <a:cxnLst/>
            <a:rect l="l" t="t" r="r" b="b"/>
            <a:pathLst>
              <a:path w="1129301" h="1199788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9560" y="1466616"/>
            <a:ext cx="1112030" cy="1140544"/>
          </a:xfrm>
          <a:custGeom>
            <a:avLst/>
            <a:gdLst/>
            <a:ahLst/>
            <a:cxnLst/>
            <a:rect l="l" t="t" r="r" b="b"/>
            <a:pathLst>
              <a:path w="1112030" h="1140544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941928">
            <a:off x="2953672" y="-21861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81892" y="6881003"/>
            <a:ext cx="989057" cy="931554"/>
          </a:xfrm>
          <a:custGeom>
            <a:avLst/>
            <a:gdLst/>
            <a:ahLst/>
            <a:cxnLst/>
            <a:rect l="l" t="t" r="r" b="b"/>
            <a:pathLst>
              <a:path w="989057" h="931554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728581" y="7280319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484896" y="-418069"/>
            <a:ext cx="850955" cy="836137"/>
          </a:xfrm>
          <a:custGeom>
            <a:avLst/>
            <a:gdLst/>
            <a:ahLst/>
            <a:cxnLst/>
            <a:rect l="l" t="t" r="r" b="b"/>
            <a:pathLst>
              <a:path w="850955" h="836137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Graphic 14" descr="Email with solid fill">
            <a:extLst>
              <a:ext uri="{FF2B5EF4-FFF2-40B4-BE49-F238E27FC236}">
                <a16:creationId xmlns:a16="http://schemas.microsoft.com/office/drawing/2014/main" id="{15458DD5-2987-A7AF-641C-B0157CE176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1200" y="609299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E22F91-CCE3-09E2-C2CF-5C386B3F43FD}"/>
              </a:ext>
            </a:extLst>
          </p:cNvPr>
          <p:cNvSpPr txBox="1"/>
          <p:nvPr/>
        </p:nvSpPr>
        <p:spPr>
          <a:xfrm>
            <a:off x="4438472" y="8304193"/>
            <a:ext cx="93360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spc="971" dirty="0">
                <a:solidFill>
                  <a:srgbClr val="FFFFFF"/>
                </a:solidFill>
                <a:latin typeface="Montserrat Bold"/>
              </a:rPr>
              <a:t>Under Guidance of:</a:t>
            </a:r>
          </a:p>
          <a:p>
            <a:pPr algn="ctr"/>
            <a:r>
              <a:rPr lang="en-US" sz="2800" b="1" spc="971" dirty="0">
                <a:solidFill>
                  <a:srgbClr val="FFFFFF"/>
                </a:solidFill>
                <a:latin typeface="Montserrat Bold"/>
              </a:rPr>
              <a:t> Prof. Shivanjali Khare</a:t>
            </a:r>
            <a:endParaRPr lang="en-US" sz="2800" b="1" spc="971" dirty="0">
              <a:solidFill>
                <a:srgbClr val="FFFFFF"/>
              </a:solidFill>
              <a:latin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1392916">
            <a:off x="2631712" y="8501189"/>
            <a:ext cx="1032424" cy="1155160"/>
          </a:xfrm>
          <a:custGeom>
            <a:avLst/>
            <a:gdLst/>
            <a:ahLst/>
            <a:cxnLst/>
            <a:rect l="l" t="t" r="r" b="b"/>
            <a:pathLst>
              <a:path w="1032424" h="1155160">
                <a:moveTo>
                  <a:pt x="0" y="0"/>
                </a:moveTo>
                <a:lnTo>
                  <a:pt x="1032424" y="0"/>
                </a:lnTo>
                <a:lnTo>
                  <a:pt x="1032424" y="1155159"/>
                </a:lnTo>
                <a:lnTo>
                  <a:pt x="0" y="1155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600701">
            <a:off x="16471885" y="2037906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0" y="0"/>
                </a:lnTo>
                <a:lnTo>
                  <a:pt x="1207460" y="1277737"/>
                </a:lnTo>
                <a:lnTo>
                  <a:pt x="0" y="1277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558470">
            <a:off x="15443335" y="9389343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64586" y="2119992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25154" y="6176370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080794" y="5470779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590956" y="8214447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182109B9-9E23-64EC-0036-D9D7A929CA90}"/>
              </a:ext>
            </a:extLst>
          </p:cNvPr>
          <p:cNvSpPr txBox="1"/>
          <p:nvPr/>
        </p:nvSpPr>
        <p:spPr>
          <a:xfrm>
            <a:off x="4876284" y="1001564"/>
            <a:ext cx="8535432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Meet the team</a:t>
            </a:r>
          </a:p>
        </p:txBody>
      </p:sp>
      <p:pic>
        <p:nvPicPr>
          <p:cNvPr id="19" name="Picture Placeholder 2" descr="A person sitting at a table&#10;&#10;AI-generated content may be incorrect.">
            <a:extLst>
              <a:ext uri="{FF2B5EF4-FFF2-40B4-BE49-F238E27FC236}">
                <a16:creationId xmlns:a16="http://schemas.microsoft.com/office/drawing/2014/main" id="{1FE3A394-766E-7A80-D70C-B687FE40985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5486" r="31401" b="23624"/>
          <a:stretch>
            <a:fillRect/>
          </a:stretch>
        </p:blipFill>
        <p:spPr>
          <a:xfrm>
            <a:off x="10363200" y="2239739"/>
            <a:ext cx="4497252" cy="5562600"/>
          </a:xfrm>
          <a:prstGeom prst="rect">
            <a:avLst/>
          </a:prstGeom>
        </p:spPr>
      </p:pic>
      <p:sp>
        <p:nvSpPr>
          <p:cNvPr id="21" name="TextBox 2">
            <a:extLst>
              <a:ext uri="{FF2B5EF4-FFF2-40B4-BE49-F238E27FC236}">
                <a16:creationId xmlns:a16="http://schemas.microsoft.com/office/drawing/2014/main" id="{23BF30F7-388B-F844-36D4-6D3697B315CE}"/>
              </a:ext>
            </a:extLst>
          </p:cNvPr>
          <p:cNvSpPr txBox="1"/>
          <p:nvPr/>
        </p:nvSpPr>
        <p:spPr>
          <a:xfrm>
            <a:off x="3375019" y="8327429"/>
            <a:ext cx="4086046" cy="28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  <a:spcBef>
                <a:spcPct val="0"/>
              </a:spcBef>
            </a:pPr>
            <a:r>
              <a:rPr lang="en-US" sz="210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Heli sureja</a:t>
            </a:r>
          </a:p>
        </p:txBody>
      </p:sp>
      <p:sp>
        <p:nvSpPr>
          <p:cNvPr id="22" name="TextBox 2">
            <a:extLst>
              <a:ext uri="{FF2B5EF4-FFF2-40B4-BE49-F238E27FC236}">
                <a16:creationId xmlns:a16="http://schemas.microsoft.com/office/drawing/2014/main" id="{9334294B-A4B8-3C6E-3882-20259EE7A063}"/>
              </a:ext>
            </a:extLst>
          </p:cNvPr>
          <p:cNvSpPr txBox="1"/>
          <p:nvPr/>
        </p:nvSpPr>
        <p:spPr>
          <a:xfrm>
            <a:off x="10058400" y="8326890"/>
            <a:ext cx="4086046" cy="28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  <a:spcBef>
                <a:spcPct val="0"/>
              </a:spcBef>
            </a:pPr>
            <a:r>
              <a:rPr lang="en-US" sz="2108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Priyanka Singh</a:t>
            </a:r>
          </a:p>
        </p:txBody>
      </p:sp>
      <p:pic>
        <p:nvPicPr>
          <p:cNvPr id="25" name="Picture 24" descr="A person standing in front of a painting&#10;&#10;AI-generated content may be incorrect.">
            <a:extLst>
              <a:ext uri="{FF2B5EF4-FFF2-40B4-BE49-F238E27FC236}">
                <a16:creationId xmlns:a16="http://schemas.microsoft.com/office/drawing/2014/main" id="{5B50C49F-47DB-ED95-9170-D6ACDCF5D77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34" y="2239739"/>
            <a:ext cx="4722866" cy="57676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92916">
            <a:off x="1472812" y="8447106"/>
            <a:ext cx="1158181" cy="1295867"/>
          </a:xfrm>
          <a:custGeom>
            <a:avLst/>
            <a:gdLst/>
            <a:ahLst/>
            <a:cxnLst/>
            <a:rect l="l" t="t" r="r" b="b"/>
            <a:pathLst>
              <a:path w="1158181" h="1295867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600701">
            <a:off x="17412493" y="89817"/>
            <a:ext cx="770038" cy="831611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558470">
            <a:off x="12265193" y="9287492"/>
            <a:ext cx="753335" cy="855945"/>
          </a:xfrm>
          <a:custGeom>
            <a:avLst/>
            <a:gdLst/>
            <a:ahLst/>
            <a:cxnLst/>
            <a:rect l="l" t="t" r="r" b="b"/>
            <a:pathLst>
              <a:path w="1129301" h="1199788">
                <a:moveTo>
                  <a:pt x="0" y="0"/>
                </a:moveTo>
                <a:lnTo>
                  <a:pt x="1129301" y="0"/>
                </a:lnTo>
                <a:lnTo>
                  <a:pt x="1129301" y="1199789"/>
                </a:lnTo>
                <a:lnTo>
                  <a:pt x="0" y="119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" y="1257300"/>
            <a:ext cx="1022784" cy="1147828"/>
          </a:xfrm>
          <a:custGeom>
            <a:avLst/>
            <a:gdLst/>
            <a:ahLst/>
            <a:cxnLst/>
            <a:rect l="l" t="t" r="r" b="b"/>
            <a:pathLst>
              <a:path w="1112030" h="1140544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41928">
            <a:off x="3141835" y="448253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89560" y="6596168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626321" y="6863475"/>
            <a:ext cx="850955" cy="1099425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4"/>
                </a:lnTo>
                <a:lnTo>
                  <a:pt x="0" y="1261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107945" y="3543300"/>
            <a:ext cx="850955" cy="836137"/>
          </a:xfrm>
          <a:custGeom>
            <a:avLst/>
            <a:gdLst/>
            <a:ahLst/>
            <a:cxnLst/>
            <a:rect l="l" t="t" r="r" b="b"/>
            <a:pathLst>
              <a:path w="850955" h="836137">
                <a:moveTo>
                  <a:pt x="0" y="0"/>
                </a:moveTo>
                <a:lnTo>
                  <a:pt x="850955" y="0"/>
                </a:lnTo>
                <a:lnTo>
                  <a:pt x="850955" y="836137"/>
                </a:lnTo>
                <a:lnTo>
                  <a:pt x="0" y="836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839512" y="4686300"/>
            <a:ext cx="3476386" cy="347638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4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3533707" y="5575340"/>
            <a:ext cx="2095492" cy="120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An unbeatable ai for tic tac toe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0669" y="4067366"/>
            <a:ext cx="1074508" cy="55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420214" y="4686299"/>
            <a:ext cx="3476386" cy="4130668"/>
            <a:chOff x="-4765" y="-229175"/>
            <a:chExt cx="812800" cy="965775"/>
          </a:xfrm>
        </p:grpSpPr>
        <p:sp>
          <p:nvSpPr>
            <p:cNvPr id="17" name="Freeform 17"/>
            <p:cNvSpPr/>
            <p:nvPr/>
          </p:nvSpPr>
          <p:spPr>
            <a:xfrm>
              <a:off x="-4765" y="-22917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4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654709" y="5538218"/>
            <a:ext cx="2901573" cy="120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Uses minimax algorithm with alpha beta pruning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06746" y="4067366"/>
            <a:ext cx="1074508" cy="55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952867" y="4686299"/>
            <a:ext cx="3476386" cy="347638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4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2761088" y="5575761"/>
            <a:ext cx="2132009" cy="881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Python-based with pygame </a:t>
            </a:r>
            <a:r>
              <a:rPr lang="en-US" sz="1800" dirty="0" err="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gui</a:t>
            </a:r>
            <a:endParaRPr lang="en-US" sz="1800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282823" y="4067366"/>
            <a:ext cx="1074508" cy="55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76284" y="1437183"/>
            <a:ext cx="8535432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INTRODUCTIOn</a:t>
            </a:r>
          </a:p>
        </p:txBody>
      </p:sp>
      <p:pic>
        <p:nvPicPr>
          <p:cNvPr id="7184" name="Picture 16" descr="Tic-tac-toe | Board Games Wiki | Fandom">
            <a:extLst>
              <a:ext uri="{FF2B5EF4-FFF2-40B4-BE49-F238E27FC236}">
                <a16:creationId xmlns:a16="http://schemas.microsoft.com/office/drawing/2014/main" id="{E8C6333B-7B83-7682-C2AB-410D6207E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200" y="900478"/>
            <a:ext cx="2054127" cy="18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62200" y="7082370"/>
            <a:ext cx="4086046" cy="221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1"/>
              </a:lnSpc>
              <a:spcBef>
                <a:spcPct val="0"/>
              </a:spcBef>
            </a:pPr>
            <a:r>
              <a:rPr lang="en-US" sz="2108" dirty="0">
                <a:solidFill>
                  <a:srgbClr val="FFFFFF"/>
                </a:solidFill>
                <a:latin typeface="Mokoto"/>
              </a:rPr>
              <a:t>Implement an AI that plays optimally in all Tic Tac Toe scenarios.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endParaRPr lang="en-US" sz="2108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990332" y="1923816"/>
            <a:ext cx="10307337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Project objective</a:t>
            </a:r>
          </a:p>
        </p:txBody>
      </p:sp>
      <p:sp>
        <p:nvSpPr>
          <p:cNvPr id="8" name="Freeform 8"/>
          <p:cNvSpPr/>
          <p:nvPr/>
        </p:nvSpPr>
        <p:spPr>
          <a:xfrm rot="1392916">
            <a:off x="1122499" y="8595907"/>
            <a:ext cx="1158181" cy="1295867"/>
          </a:xfrm>
          <a:custGeom>
            <a:avLst/>
            <a:gdLst/>
            <a:ahLst/>
            <a:cxnLst/>
            <a:rect l="l" t="t" r="r" b="b"/>
            <a:pathLst>
              <a:path w="1158181" h="1295867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600701">
            <a:off x="17511550" y="-368449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1558470">
            <a:off x="15098001" y="9281744"/>
            <a:ext cx="1129301" cy="1199788"/>
          </a:xfrm>
          <a:custGeom>
            <a:avLst/>
            <a:gdLst/>
            <a:ahLst/>
            <a:cxnLst/>
            <a:rect l="l" t="t" r="r" b="b"/>
            <a:pathLst>
              <a:path w="1129301" h="1199788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89560" y="1466616"/>
            <a:ext cx="1112030" cy="1140544"/>
          </a:xfrm>
          <a:custGeom>
            <a:avLst/>
            <a:gdLst/>
            <a:ahLst/>
            <a:cxnLst/>
            <a:rect l="l" t="t" r="r" b="b"/>
            <a:pathLst>
              <a:path w="1112030" h="1140544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941928">
            <a:off x="2953672" y="-21861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281892" y="6881003"/>
            <a:ext cx="989057" cy="931554"/>
          </a:xfrm>
          <a:custGeom>
            <a:avLst/>
            <a:gdLst/>
            <a:ahLst/>
            <a:cxnLst/>
            <a:rect l="l" t="t" r="r" b="b"/>
            <a:pathLst>
              <a:path w="989057" h="931554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728581" y="7280319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892300" y="1607053"/>
            <a:ext cx="770351" cy="640848"/>
          </a:xfrm>
          <a:custGeom>
            <a:avLst/>
            <a:gdLst/>
            <a:ahLst/>
            <a:cxnLst/>
            <a:rect l="l" t="t" r="r" b="b"/>
            <a:pathLst>
              <a:path w="850955" h="836137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D720BDE-0164-E0A6-E10C-9E91AE8514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765310"/>
              </p:ext>
            </p:extLst>
          </p:nvPr>
        </p:nvGraphicFramePr>
        <p:xfrm>
          <a:off x="2716337" y="4043252"/>
          <a:ext cx="12402116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9" name="TextBox 2">
            <a:extLst>
              <a:ext uri="{FF2B5EF4-FFF2-40B4-BE49-F238E27FC236}">
                <a16:creationId xmlns:a16="http://schemas.microsoft.com/office/drawing/2014/main" id="{71408F28-2219-2FCC-B912-BF7A4EF82461}"/>
              </a:ext>
            </a:extLst>
          </p:cNvPr>
          <p:cNvSpPr txBox="1"/>
          <p:nvPr/>
        </p:nvSpPr>
        <p:spPr>
          <a:xfrm>
            <a:off x="7010400" y="7082370"/>
            <a:ext cx="4086046" cy="15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defRPr cap="all"/>
            </a:pPr>
            <a:r>
              <a:rPr lang="en-US" sz="2108" cap="all" dirty="0">
                <a:solidFill>
                  <a:srgbClr val="FFFFFF"/>
                </a:solidFill>
                <a:latin typeface="Mokoto"/>
              </a:rPr>
              <a:t>Reduce computation time using alpha-beta pruning.	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endParaRPr lang="en-US" sz="2108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8B7624B7-549C-E05A-6117-C1DBCD0AB392}"/>
              </a:ext>
            </a:extLst>
          </p:cNvPr>
          <p:cNvSpPr txBox="1"/>
          <p:nvPr/>
        </p:nvSpPr>
        <p:spPr>
          <a:xfrm>
            <a:off x="11594561" y="7082369"/>
            <a:ext cx="4086046" cy="15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defRPr cap="all"/>
            </a:pPr>
            <a:r>
              <a:rPr lang="en-US" sz="2108" cap="all" dirty="0">
                <a:solidFill>
                  <a:srgbClr val="FFFFFF"/>
                </a:solidFill>
                <a:latin typeface="Mokoto"/>
              </a:rPr>
              <a:t>Analyze performance against human and random agents.</a:t>
            </a:r>
          </a:p>
          <a:p>
            <a:pPr algn="ctr">
              <a:lnSpc>
                <a:spcPts val="2951"/>
              </a:lnSpc>
              <a:spcBef>
                <a:spcPct val="0"/>
              </a:spcBef>
            </a:pPr>
            <a:endParaRPr lang="en-US" sz="2108" dirty="0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92916">
            <a:off x="798078" y="9424582"/>
            <a:ext cx="1158181" cy="1295867"/>
          </a:xfrm>
          <a:custGeom>
            <a:avLst/>
            <a:gdLst/>
            <a:ahLst/>
            <a:cxnLst/>
            <a:rect l="l" t="t" r="r" b="b"/>
            <a:pathLst>
              <a:path w="1158181" h="1295867">
                <a:moveTo>
                  <a:pt x="0" y="0"/>
                </a:moveTo>
                <a:lnTo>
                  <a:pt x="1158181" y="0"/>
                </a:lnTo>
                <a:lnTo>
                  <a:pt x="1158181" y="1295867"/>
                </a:lnTo>
                <a:lnTo>
                  <a:pt x="0" y="12958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600701">
            <a:off x="17242236" y="2127270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1558470">
            <a:off x="15684667" y="9326501"/>
            <a:ext cx="1129301" cy="1199788"/>
          </a:xfrm>
          <a:custGeom>
            <a:avLst/>
            <a:gdLst/>
            <a:ahLst/>
            <a:cxnLst/>
            <a:rect l="l" t="t" r="r" b="b"/>
            <a:pathLst>
              <a:path w="1129301" h="1199788">
                <a:moveTo>
                  <a:pt x="0" y="0"/>
                </a:moveTo>
                <a:lnTo>
                  <a:pt x="1129301" y="0"/>
                </a:lnTo>
                <a:lnTo>
                  <a:pt x="1129301" y="1199789"/>
                </a:lnTo>
                <a:lnTo>
                  <a:pt x="0" y="119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30379" y="2078107"/>
            <a:ext cx="1112030" cy="1140544"/>
          </a:xfrm>
          <a:custGeom>
            <a:avLst/>
            <a:gdLst/>
            <a:ahLst/>
            <a:cxnLst/>
            <a:rect l="l" t="t" r="r" b="b"/>
            <a:pathLst>
              <a:path w="1112030" h="1140544">
                <a:moveTo>
                  <a:pt x="0" y="0"/>
                </a:moveTo>
                <a:lnTo>
                  <a:pt x="1112030" y="0"/>
                </a:lnTo>
                <a:lnTo>
                  <a:pt x="1112030" y="1140543"/>
                </a:lnTo>
                <a:lnTo>
                  <a:pt x="0" y="1140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941928">
            <a:off x="1578330" y="-385310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53126" y="6013288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592158" y="-2342"/>
            <a:ext cx="850955" cy="836137"/>
          </a:xfrm>
          <a:custGeom>
            <a:avLst/>
            <a:gdLst/>
            <a:ahLst/>
            <a:cxnLst/>
            <a:rect l="l" t="t" r="r" b="b"/>
            <a:pathLst>
              <a:path w="850955" h="836137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257030" y="4691451"/>
            <a:ext cx="1074508" cy="55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86199" y="3430344"/>
            <a:ext cx="5559997" cy="240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Python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17390" y="7867414"/>
            <a:ext cx="3558964" cy="2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Time module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68245" y="6187876"/>
            <a:ext cx="1074508" cy="55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895600" y="1279836"/>
            <a:ext cx="12920049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54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Tools and technologies</a:t>
            </a:r>
          </a:p>
        </p:txBody>
      </p:sp>
      <p:pic>
        <p:nvPicPr>
          <p:cNvPr id="1026" name="Picture 2" descr="systems:pygame [Batocera.linux - Wiki]">
            <a:extLst>
              <a:ext uri="{FF2B5EF4-FFF2-40B4-BE49-F238E27FC236}">
                <a16:creationId xmlns:a16="http://schemas.microsoft.com/office/drawing/2014/main" id="{ADFE4E24-16C9-9D82-0AA6-EA93CEE5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0" y="6756099"/>
            <a:ext cx="20859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game Logos Page — pygame v2.6.0 ...">
            <a:extLst>
              <a:ext uri="{FF2B5EF4-FFF2-40B4-BE49-F238E27FC236}">
                <a16:creationId xmlns:a16="http://schemas.microsoft.com/office/drawing/2014/main" id="{C79836EC-45F4-C7F0-10DB-4F3DD0496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797" y="5054401"/>
            <a:ext cx="40386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F39EBC-8814-A503-F682-7E7AAC4BA3D9}"/>
              </a:ext>
            </a:extLst>
          </p:cNvPr>
          <p:cNvSpPr txBox="1"/>
          <p:nvPr/>
        </p:nvSpPr>
        <p:spPr>
          <a:xfrm>
            <a:off x="13924321" y="2746071"/>
            <a:ext cx="309534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/>
              <a:t>🎲</a:t>
            </a:r>
          </a:p>
        </p:txBody>
      </p:sp>
      <p:sp>
        <p:nvSpPr>
          <p:cNvPr id="32" name="TextBox 16">
            <a:extLst>
              <a:ext uri="{FF2B5EF4-FFF2-40B4-BE49-F238E27FC236}">
                <a16:creationId xmlns:a16="http://schemas.microsoft.com/office/drawing/2014/main" id="{D8B68E34-E008-52CE-485A-F7B508921CFB}"/>
              </a:ext>
            </a:extLst>
          </p:cNvPr>
          <p:cNvSpPr txBox="1"/>
          <p:nvPr/>
        </p:nvSpPr>
        <p:spPr>
          <a:xfrm>
            <a:off x="2286000" y="3390900"/>
            <a:ext cx="1074508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01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1C90D759-FEFE-9F9D-2F89-B363D985C93E}"/>
              </a:ext>
            </a:extLst>
          </p:cNvPr>
          <p:cNvSpPr txBox="1"/>
          <p:nvPr/>
        </p:nvSpPr>
        <p:spPr>
          <a:xfrm>
            <a:off x="2286000" y="7684301"/>
            <a:ext cx="1074508" cy="432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2"/>
              </a:lnSpc>
              <a:spcBef>
                <a:spcPct val="0"/>
              </a:spcBef>
            </a:pPr>
            <a:r>
              <a:rPr lang="en-US" sz="3244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04</a:t>
            </a:r>
          </a:p>
        </p:txBody>
      </p:sp>
      <p:sp>
        <p:nvSpPr>
          <p:cNvPr id="34" name="TextBox 25">
            <a:extLst>
              <a:ext uri="{FF2B5EF4-FFF2-40B4-BE49-F238E27FC236}">
                <a16:creationId xmlns:a16="http://schemas.microsoft.com/office/drawing/2014/main" id="{D0BC7070-6AE9-829E-5679-640111B5C82E}"/>
              </a:ext>
            </a:extLst>
          </p:cNvPr>
          <p:cNvSpPr txBox="1"/>
          <p:nvPr/>
        </p:nvSpPr>
        <p:spPr>
          <a:xfrm>
            <a:off x="5017390" y="5986070"/>
            <a:ext cx="3558964" cy="8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Random Module (simulate basic bot moves)</a:t>
            </a: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FEC6843E-7941-ADDE-45FC-5FB7FE13D172}"/>
              </a:ext>
            </a:extLst>
          </p:cNvPr>
          <p:cNvSpPr txBox="1"/>
          <p:nvPr/>
        </p:nvSpPr>
        <p:spPr>
          <a:xfrm>
            <a:off x="4495800" y="4530403"/>
            <a:ext cx="5559997" cy="561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Pygame (GUI rendering and input handling)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49175" y="3261548"/>
            <a:ext cx="943878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What is minimax 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14600" y="4947615"/>
            <a:ext cx="116586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Used in two-player games for decision making.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AI maximizes its score, minimizes opponent's.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Results in perfect play: win or draw</a:t>
            </a:r>
            <a:r>
              <a:rPr lang="en-US" sz="3600" dirty="0"/>
              <a:t>.</a:t>
            </a:r>
          </a:p>
        </p:txBody>
      </p:sp>
      <p:sp>
        <p:nvSpPr>
          <p:cNvPr id="10" name="Freeform 10"/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8001000" y="8801100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1049000" y="1413126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953DA-E85E-2740-B643-A469A35CC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EE4C0419-6563-1690-9DD0-21992E3E32E9}"/>
              </a:ext>
            </a:extLst>
          </p:cNvPr>
          <p:cNvSpPr txBox="1"/>
          <p:nvPr/>
        </p:nvSpPr>
        <p:spPr>
          <a:xfrm>
            <a:off x="2338995" y="3283539"/>
            <a:ext cx="12449071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What is alpha-beta pruning ?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49669B8-DBDC-FB83-8CDD-214FF7AF3BD3}"/>
              </a:ext>
            </a:extLst>
          </p:cNvPr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E127AA3-D7D4-8B71-DC34-D41298079F70}"/>
              </a:ext>
            </a:extLst>
          </p:cNvPr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5E07EE2-BA91-1E89-9567-A5C5555DD125}"/>
              </a:ext>
            </a:extLst>
          </p:cNvPr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6F6C888-0A80-AC9A-3DF4-57A75EEEE13D}"/>
              </a:ext>
            </a:extLst>
          </p:cNvPr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3592B341-C0C1-7A61-07C6-BABE2BE5D872}"/>
              </a:ext>
            </a:extLst>
          </p:cNvPr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10B16D1-9F49-5FC3-3EB7-C3D9DCEAE3AC}"/>
              </a:ext>
            </a:extLst>
          </p:cNvPr>
          <p:cNvSpPr/>
          <p:nvPr/>
        </p:nvSpPr>
        <p:spPr>
          <a:xfrm>
            <a:off x="8001000" y="8801100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F9F2137-8D50-0ECD-B644-BAFCA7199D19}"/>
              </a:ext>
            </a:extLst>
          </p:cNvPr>
          <p:cNvSpPr/>
          <p:nvPr/>
        </p:nvSpPr>
        <p:spPr>
          <a:xfrm>
            <a:off x="11049000" y="1413126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072143DA-80DC-2EE3-F357-E9E2754A374B}"/>
              </a:ext>
            </a:extLst>
          </p:cNvPr>
          <p:cNvSpPr txBox="1"/>
          <p:nvPr/>
        </p:nvSpPr>
        <p:spPr>
          <a:xfrm>
            <a:off x="2307183" y="4882651"/>
            <a:ext cx="115824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Improves Minimax efficiency.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Skips evaluating irrelevant game paths.</a:t>
            </a: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>
                <a:solidFill>
                  <a:srgbClr val="FFFFFF"/>
                </a:solidFill>
                <a:latin typeface="Montserrat"/>
              </a:rPr>
              <a:t>Faster AI decisions with same optimal result.</a:t>
            </a:r>
          </a:p>
        </p:txBody>
      </p:sp>
    </p:spTree>
    <p:extLst>
      <p:ext uri="{BB962C8B-B14F-4D97-AF65-F5344CB8AC3E}">
        <p14:creationId xmlns:p14="http://schemas.microsoft.com/office/powerpoint/2010/main" val="333431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57400" y="3176493"/>
            <a:ext cx="4191000" cy="240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Research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7400" y="5572126"/>
            <a:ext cx="2703164" cy="24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Methodology: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17000" y="3956665"/>
            <a:ext cx="13563600" cy="569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Can an AI agent using Minimax with Alpha-Beta Pruning consistently outperform random or human strategies in Tic Tac Toe?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7000" y="6320973"/>
            <a:ext cx="88392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Represent all possible game moves (game tree)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Use Minimax to simulate decisions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Apply Alpha-Beta pruning to reduce computation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FFFFFF"/>
                </a:solidFill>
                <a:latin typeface="Montserrat"/>
              </a:rPr>
              <a:t>Compare against random and human strategies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2153" y="1173410"/>
            <a:ext cx="12383702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4319" dirty="0">
                <a:solidFill>
                  <a:srgbClr val="FFFFFF"/>
                </a:solidFill>
                <a:latin typeface="Mokoto"/>
              </a:rPr>
              <a:t>Research Questions &amp; Methodology</a:t>
            </a:r>
            <a:endParaRPr lang="en-US" sz="4319" dirty="0">
              <a:solidFill>
                <a:srgbClr val="FFFFFF"/>
              </a:solidFill>
              <a:latin typeface="Mokoto"/>
              <a:sym typeface="Mokoto"/>
            </a:endParaRPr>
          </a:p>
        </p:txBody>
      </p:sp>
      <p:sp>
        <p:nvSpPr>
          <p:cNvPr id="11" name="Freeform 11"/>
          <p:cNvSpPr/>
          <p:nvPr/>
        </p:nvSpPr>
        <p:spPr>
          <a:xfrm rot="1392916">
            <a:off x="1385812" y="8447106"/>
            <a:ext cx="1158181" cy="1295867"/>
          </a:xfrm>
          <a:custGeom>
            <a:avLst/>
            <a:gdLst/>
            <a:ahLst/>
            <a:cxnLst/>
            <a:rect l="l" t="t" r="r" b="b"/>
            <a:pathLst>
              <a:path w="1158181" h="1295867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600701">
            <a:off x="16124851" y="1494613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558470">
            <a:off x="15098001" y="9281744"/>
            <a:ext cx="1129301" cy="1199788"/>
          </a:xfrm>
          <a:custGeom>
            <a:avLst/>
            <a:gdLst/>
            <a:ahLst/>
            <a:cxnLst/>
            <a:rect l="l" t="t" r="r" b="b"/>
            <a:pathLst>
              <a:path w="1129301" h="1199788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89560" y="1466616"/>
            <a:ext cx="1112030" cy="1140544"/>
          </a:xfrm>
          <a:custGeom>
            <a:avLst/>
            <a:gdLst/>
            <a:ahLst/>
            <a:cxnLst/>
            <a:rect l="l" t="t" r="r" b="b"/>
            <a:pathLst>
              <a:path w="1112030" h="1140544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941928">
            <a:off x="2953672" y="-21861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281892" y="6881003"/>
            <a:ext cx="989057" cy="931554"/>
          </a:xfrm>
          <a:custGeom>
            <a:avLst/>
            <a:gdLst/>
            <a:ahLst/>
            <a:cxnLst/>
            <a:rect l="l" t="t" r="r" b="b"/>
            <a:pathLst>
              <a:path w="989057" h="931554">
                <a:moveTo>
                  <a:pt x="0" y="0"/>
                </a:moveTo>
                <a:lnTo>
                  <a:pt x="989058" y="0"/>
                </a:lnTo>
                <a:lnTo>
                  <a:pt x="989058" y="931554"/>
                </a:lnTo>
                <a:lnTo>
                  <a:pt x="0" y="931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6728581" y="7280319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4484896" y="-418069"/>
            <a:ext cx="850955" cy="836137"/>
          </a:xfrm>
          <a:custGeom>
            <a:avLst/>
            <a:gdLst/>
            <a:ahLst/>
            <a:cxnLst/>
            <a:rect l="l" t="t" r="r" b="b"/>
            <a:pathLst>
              <a:path w="850955" h="836137">
                <a:moveTo>
                  <a:pt x="0" y="0"/>
                </a:moveTo>
                <a:lnTo>
                  <a:pt x="850955" y="0"/>
                </a:lnTo>
                <a:lnTo>
                  <a:pt x="850955" y="836138"/>
                </a:lnTo>
                <a:lnTo>
                  <a:pt x="0" y="83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6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F22C71-E502-E84D-9C1B-3FFD5B686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5CB98FEA-6088-2C6C-74A5-0775A898F802}"/>
              </a:ext>
            </a:extLst>
          </p:cNvPr>
          <p:cNvSpPr txBox="1"/>
          <p:nvPr/>
        </p:nvSpPr>
        <p:spPr>
          <a:xfrm>
            <a:off x="7467600" y="374677"/>
            <a:ext cx="12449071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 dirty="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Workflow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9C5165D-9601-7FD3-2023-2516F1D4ABD2}"/>
              </a:ext>
            </a:extLst>
          </p:cNvPr>
          <p:cNvSpPr/>
          <p:nvPr/>
        </p:nvSpPr>
        <p:spPr>
          <a:xfrm rot="-1600701">
            <a:off x="16605569" y="2603352"/>
            <a:ext cx="1207461" cy="1277736"/>
          </a:xfrm>
          <a:custGeom>
            <a:avLst/>
            <a:gdLst/>
            <a:ahLst/>
            <a:cxnLst/>
            <a:rect l="l" t="t" r="r" b="b"/>
            <a:pathLst>
              <a:path w="1207461" h="1277736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A341885-BD7F-CB08-EB05-3133B19503D1}"/>
              </a:ext>
            </a:extLst>
          </p:cNvPr>
          <p:cNvSpPr/>
          <p:nvPr/>
        </p:nvSpPr>
        <p:spPr>
          <a:xfrm rot="1558470">
            <a:off x="14699493" y="8554005"/>
            <a:ext cx="797660" cy="847448"/>
          </a:xfrm>
          <a:custGeom>
            <a:avLst/>
            <a:gdLst/>
            <a:ahLst/>
            <a:cxnLst/>
            <a:rect l="l" t="t" r="r" b="b"/>
            <a:pathLst>
              <a:path w="797660" h="847448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7A0A6AA-A99B-3CEA-AA92-EB20CFF6BE78}"/>
              </a:ext>
            </a:extLst>
          </p:cNvPr>
          <p:cNvSpPr/>
          <p:nvPr/>
        </p:nvSpPr>
        <p:spPr>
          <a:xfrm>
            <a:off x="0" y="1564333"/>
            <a:ext cx="922118" cy="945762"/>
          </a:xfrm>
          <a:custGeom>
            <a:avLst/>
            <a:gdLst/>
            <a:ahLst/>
            <a:cxnLst/>
            <a:rect l="l" t="t" r="r" b="b"/>
            <a:pathLst>
              <a:path w="922118" h="945762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D704751-026E-DEA4-045E-906AF78231E6}"/>
              </a:ext>
            </a:extLst>
          </p:cNvPr>
          <p:cNvSpPr/>
          <p:nvPr/>
        </p:nvSpPr>
        <p:spPr>
          <a:xfrm rot="-1494861">
            <a:off x="3564618" y="-176291"/>
            <a:ext cx="835498" cy="1602074"/>
          </a:xfrm>
          <a:custGeom>
            <a:avLst/>
            <a:gdLst/>
            <a:ahLst/>
            <a:cxnLst/>
            <a:rect l="l" t="t" r="r" b="b"/>
            <a:pathLst>
              <a:path w="835498" h="1602074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00C0C5B-DBB4-5887-267E-2AAF3AEBDAB4}"/>
              </a:ext>
            </a:extLst>
          </p:cNvPr>
          <p:cNvSpPr/>
          <p:nvPr/>
        </p:nvSpPr>
        <p:spPr>
          <a:xfrm>
            <a:off x="412498" y="8143484"/>
            <a:ext cx="878280" cy="827217"/>
          </a:xfrm>
          <a:custGeom>
            <a:avLst/>
            <a:gdLst/>
            <a:ahLst/>
            <a:cxnLst/>
            <a:rect l="l" t="t" r="r" b="b"/>
            <a:pathLst>
              <a:path w="878280" h="827217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E81948AB-5403-07A5-FCEE-AEF2F191AF36}"/>
              </a:ext>
            </a:extLst>
          </p:cNvPr>
          <p:cNvSpPr/>
          <p:nvPr/>
        </p:nvSpPr>
        <p:spPr>
          <a:xfrm>
            <a:off x="13973822" y="762904"/>
            <a:ext cx="580378" cy="570272"/>
          </a:xfrm>
          <a:custGeom>
            <a:avLst/>
            <a:gdLst/>
            <a:ahLst/>
            <a:cxnLst/>
            <a:rect l="l" t="t" r="r" b="b"/>
            <a:pathLst>
              <a:path w="580378" h="570272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39527899-4989-EE06-3C6D-F1B8E8FFF9AA}"/>
              </a:ext>
            </a:extLst>
          </p:cNvPr>
          <p:cNvSpPr txBox="1"/>
          <p:nvPr/>
        </p:nvSpPr>
        <p:spPr>
          <a:xfrm>
            <a:off x="2307183" y="4882651"/>
            <a:ext cx="115824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600" dirty="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4CB84584-58A9-619E-E13F-1D46912A8A9E}"/>
              </a:ext>
            </a:extLst>
          </p:cNvPr>
          <p:cNvSpPr/>
          <p:nvPr/>
        </p:nvSpPr>
        <p:spPr>
          <a:xfrm>
            <a:off x="5870081" y="8437908"/>
            <a:ext cx="1061438" cy="1261123"/>
          </a:xfrm>
          <a:custGeom>
            <a:avLst/>
            <a:gdLst/>
            <a:ahLst/>
            <a:cxnLst/>
            <a:rect l="l" t="t" r="r" b="b"/>
            <a:pathLst>
              <a:path w="1061438" h="1261123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B442F8-D216-7FC4-71EA-7EBA4897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732" y="1683799"/>
            <a:ext cx="4948067" cy="742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004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210</TotalTime>
  <Words>614</Words>
  <Application>Microsoft Office PowerPoint</Application>
  <PresentationFormat>Custom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Mokoto</vt:lpstr>
      <vt:lpstr>Calibri</vt:lpstr>
      <vt:lpstr>Montserrat Bold</vt:lpstr>
      <vt:lpstr>Montserrat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Violet Modern Marketing Presentation</dc:title>
  <dc:creator>Priyanka Singh</dc:creator>
  <cp:lastModifiedBy>Priyanka Singh</cp:lastModifiedBy>
  <cp:revision>5</cp:revision>
  <dcterms:created xsi:type="dcterms:W3CDTF">2006-08-16T00:00:00Z</dcterms:created>
  <dcterms:modified xsi:type="dcterms:W3CDTF">2025-05-04T22:14:46Z</dcterms:modified>
  <dc:identifier>DAGmf7he6Jg</dc:identifier>
</cp:coreProperties>
</file>